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70"/>
  </p:notesMasterIdLst>
  <p:handoutMasterIdLst>
    <p:handoutMasterId r:id="rId71"/>
  </p:handoutMasterIdLst>
  <p:sldIdLst>
    <p:sldId id="257" r:id="rId2"/>
    <p:sldId id="378" r:id="rId3"/>
    <p:sldId id="481" r:id="rId4"/>
    <p:sldId id="482" r:id="rId5"/>
    <p:sldId id="483" r:id="rId6"/>
    <p:sldId id="484" r:id="rId7"/>
    <p:sldId id="485" r:id="rId8"/>
    <p:sldId id="521" r:id="rId9"/>
    <p:sldId id="486" r:id="rId10"/>
    <p:sldId id="490" r:id="rId11"/>
    <p:sldId id="487" r:id="rId12"/>
    <p:sldId id="550" r:id="rId13"/>
    <p:sldId id="526" r:id="rId14"/>
    <p:sldId id="535" r:id="rId15"/>
    <p:sldId id="488" r:id="rId16"/>
    <p:sldId id="551" r:id="rId17"/>
    <p:sldId id="495" r:id="rId18"/>
    <p:sldId id="496" r:id="rId19"/>
    <p:sldId id="491" r:id="rId20"/>
    <p:sldId id="492" r:id="rId21"/>
    <p:sldId id="497" r:id="rId22"/>
    <p:sldId id="499" r:id="rId23"/>
    <p:sldId id="493" r:id="rId24"/>
    <p:sldId id="494" r:id="rId25"/>
    <p:sldId id="549" r:id="rId26"/>
    <p:sldId id="548" r:id="rId27"/>
    <p:sldId id="552" r:id="rId28"/>
    <p:sldId id="508" r:id="rId29"/>
    <p:sldId id="520" r:id="rId30"/>
    <p:sldId id="553" r:id="rId31"/>
    <p:sldId id="555" r:id="rId32"/>
    <p:sldId id="554" r:id="rId33"/>
    <p:sldId id="556" r:id="rId34"/>
    <p:sldId id="519" r:id="rId35"/>
    <p:sldId id="510" r:id="rId36"/>
    <p:sldId id="511" r:id="rId37"/>
    <p:sldId id="512" r:id="rId38"/>
    <p:sldId id="513" r:id="rId39"/>
    <p:sldId id="517" r:id="rId40"/>
    <p:sldId id="518" r:id="rId41"/>
    <p:sldId id="557" r:id="rId42"/>
    <p:sldId id="514" r:id="rId43"/>
    <p:sldId id="515" r:id="rId44"/>
    <p:sldId id="516" r:id="rId45"/>
    <p:sldId id="547" r:id="rId46"/>
    <p:sldId id="509" r:id="rId47"/>
    <p:sldId id="522" r:id="rId48"/>
    <p:sldId id="528" r:id="rId49"/>
    <p:sldId id="529" r:id="rId50"/>
    <p:sldId id="530" r:id="rId51"/>
    <p:sldId id="531" r:id="rId52"/>
    <p:sldId id="536" r:id="rId53"/>
    <p:sldId id="505" r:id="rId54"/>
    <p:sldId id="504" r:id="rId55"/>
    <p:sldId id="506" r:id="rId56"/>
    <p:sldId id="507" r:id="rId57"/>
    <p:sldId id="538" r:id="rId58"/>
    <p:sldId id="500" r:id="rId59"/>
    <p:sldId id="540" r:id="rId60"/>
    <p:sldId id="501" r:id="rId61"/>
    <p:sldId id="545" r:id="rId62"/>
    <p:sldId id="541" r:id="rId63"/>
    <p:sldId id="546" r:id="rId64"/>
    <p:sldId id="539" r:id="rId65"/>
    <p:sldId id="543" r:id="rId66"/>
    <p:sldId id="544" r:id="rId67"/>
    <p:sldId id="542" r:id="rId68"/>
    <p:sldId id="537"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Claybaugh" initials="WC" lastIdx="12" clrIdx="0">
    <p:extLst/>
  </p:cmAuthor>
  <p:cmAuthor id="2" name="Microsoft Office User" initials="Office" lastIdx="1" clrIdx="1">
    <p:extLst/>
  </p:cmAuthor>
  <p:cmAuthor id="3" name="Microsoft Office User" initials="Office [2]" lastIdx="1" clrIdx="2">
    <p:extLst/>
  </p:cmAuthor>
  <p:cmAuthor id="4" name="Microsoft Office User" initials="Office [3]" lastIdx="1" clrIdx="3">
    <p:extLst/>
  </p:cmAuthor>
  <p:cmAuthor id="5" name="Microsoft Office User" initials="Office [4]" lastIdx="1" clrIdx="4">
    <p:extLst/>
  </p:cmAuthor>
  <p:cmAuthor id="6" name="Microsoft Office User" initials="Office [5]" lastIdx="1" clrIdx="5">
    <p:extLst/>
  </p:cmAuthor>
  <p:cmAuthor id="7" name="Microsoft Office User" initials="Office [6]" lastIdx="1" clrIdx="6">
    <p:extLst/>
  </p:cmAuthor>
  <p:cmAuthor id="8" name="Microsoft Office User" initials="Office [7]" lastIdx="1" clrIdx="7">
    <p:extLst/>
  </p:cmAuthor>
  <p:cmAuthor id="9" name="Microsoft Office User" initials="Office [8]" lastIdx="1" clrIdx="8">
    <p:extLst/>
  </p:cmAuthor>
  <p:cmAuthor id="10" name="Microsoft Office User" initials="Office [9]" lastIdx="1" clrIdx="9">
    <p:extLst/>
  </p:cmAuthor>
  <p:cmAuthor id="11" name="Microsoft Office User" initials="Office [10]" lastIdx="1" clrIdx="10">
    <p:extLst/>
  </p:cmAuthor>
  <p:cmAuthor id="12" name="Microsoft Office User" initials="Office [11]" lastIdx="1" clrIdx="11">
    <p:extLst/>
  </p:cmAuthor>
  <p:cmAuthor id="13" name="Microsoft Office User" initials="Office [12]" lastIdx="1" clrIdx="12">
    <p:extLst/>
  </p:cmAuthor>
  <p:cmAuthor id="14" name="Microsoft Office User" initials="Office [13]" lastIdx="1" clrIdx="13">
    <p:extLst/>
  </p:cmAuthor>
  <p:cmAuthor id="15" name="Microsoft Office User" initials="Office [14]" lastIdx="1" clrIdx="14">
    <p:extLst/>
  </p:cmAuthor>
  <p:cmAuthor id="16" name="Microsoft Office User" initials="Office [15]" lastIdx="1" clrIdx="15">
    <p:extLst/>
  </p:cmAuthor>
  <p:cmAuthor id="17" name="Microsoft Office User" initials="Office [16]" lastIdx="1" clrIdx="16">
    <p:extLst/>
  </p:cmAuthor>
  <p:cmAuthor id="18" name="Marina Marmora" initials="MM" lastIdx="1" clrIdx="17">
    <p:extLst>
      <p:ext uri="{19B8F6BF-5375-455C-9EA6-DF929625EA0E}">
        <p15:presenceInfo xmlns:p15="http://schemas.microsoft.com/office/powerpoint/2012/main" userId="8f4e93797ab86ef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B9B8"/>
    <a:srgbClr val="F2A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3686" autoAdjust="0"/>
  </p:normalViewPr>
  <p:slideViewPr>
    <p:cSldViewPr snapToGrid="0" snapToObjects="1" showGuides="1">
      <p:cViewPr>
        <p:scale>
          <a:sx n="66" d="100"/>
          <a:sy n="66" d="100"/>
        </p:scale>
        <p:origin x="768" y="494"/>
      </p:cViewPr>
      <p:guideLst/>
    </p:cSldViewPr>
  </p:slideViewPr>
  <p:notesTextViewPr>
    <p:cViewPr>
      <p:scale>
        <a:sx n="1" d="1"/>
        <a:sy n="1" d="1"/>
      </p:scale>
      <p:origin x="0" y="0"/>
    </p:cViewPr>
  </p:notesTextViewPr>
  <p:notesViewPr>
    <p:cSldViewPr snapToGrid="0" snapToObjects="1">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F48BB17-E744-4D1E-BAD8-71A2F6E60C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062EBC5-B899-41E3-A4A5-5FDDB5EF44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ED8B00-91FF-428C-8134-3E9D84D7D461}" type="datetimeFigureOut">
              <a:rPr lang="en-US" smtClean="0"/>
              <a:t>14-Nov-18</a:t>
            </a:fld>
            <a:endParaRPr lang="en-US"/>
          </a:p>
        </p:txBody>
      </p:sp>
      <p:sp>
        <p:nvSpPr>
          <p:cNvPr id="4" name="Footer Placeholder 3">
            <a:extLst>
              <a:ext uri="{FF2B5EF4-FFF2-40B4-BE49-F238E27FC236}">
                <a16:creationId xmlns:a16="http://schemas.microsoft.com/office/drawing/2014/main" id="{141862AB-B7DC-460A-90C2-9BEE993E2C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779E247-8B32-4CEF-9250-098ABF0DC9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365902-E16E-4D00-B24F-ACF62C09997B}" type="slidenum">
              <a:rPr lang="en-US" smtClean="0"/>
              <a:t>‹#›</a:t>
            </a:fld>
            <a:endParaRPr lang="en-US"/>
          </a:p>
        </p:txBody>
      </p:sp>
    </p:spTree>
    <p:extLst>
      <p:ext uri="{BB962C8B-B14F-4D97-AF65-F5344CB8AC3E}">
        <p14:creationId xmlns:p14="http://schemas.microsoft.com/office/powerpoint/2010/main" val="17207121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14-Nov-18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11</a:t>
            </a:fld>
            <a:endParaRPr lang="en-US"/>
          </a:p>
        </p:txBody>
      </p:sp>
    </p:spTree>
    <p:extLst>
      <p:ext uri="{BB962C8B-B14F-4D97-AF65-F5344CB8AC3E}">
        <p14:creationId xmlns:p14="http://schemas.microsoft.com/office/powerpoint/2010/main" val="2862094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14-Nov-18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14-Nov-18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14-Nov-18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14-Nov-18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14-Nov-18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14-Nov-18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14-Nov-18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54973184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8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9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s://arxiv.org/abs/1709.01507" TargetMode="External"/><Relationship Id="rId3" Type="http://schemas.openxmlformats.org/officeDocument/2006/relationships/hyperlink" Target="https://arxiv.org/abs/1602.07261" TargetMode="External"/><Relationship Id="rId7" Type="http://schemas.openxmlformats.org/officeDocument/2006/relationships/hyperlink" Target="https://arxiv.org/abs/1707.01083" TargetMode="External"/><Relationship Id="rId2" Type="http://schemas.openxmlformats.org/officeDocument/2006/relationships/hyperlink" Target="https://arxiv.org/abs/1801.04381" TargetMode="External"/><Relationship Id="rId1" Type="http://schemas.openxmlformats.org/officeDocument/2006/relationships/slideLayout" Target="../slideLayouts/slideLayout2.xml"/><Relationship Id="rId6" Type="http://schemas.openxmlformats.org/officeDocument/2006/relationships/hyperlink" Target="https://arxiv.org/pdf/1611.05431" TargetMode="External"/><Relationship Id="rId5" Type="http://schemas.openxmlformats.org/officeDocument/2006/relationships/hyperlink" Target="https://arxiv.org/abs/1610.02357" TargetMode="External"/><Relationship Id="rId4" Type="http://schemas.openxmlformats.org/officeDocument/2006/relationships/hyperlink" Target="https://arxiv.org/abs/1605.07146"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1743" y="625746"/>
            <a:ext cx="10363200" cy="2260687"/>
          </a:xfrm>
        </p:spPr>
        <p:txBody>
          <a:bodyPr/>
          <a:lstStyle/>
          <a:p>
            <a:r>
              <a:rPr lang="en-US" dirty="0"/>
              <a:t>Advanced Section #8: </a:t>
            </a:r>
            <a:br>
              <a:rPr lang="en-US" dirty="0"/>
            </a:br>
            <a:r>
              <a:rPr lang="en-US" dirty="0"/>
              <a:t>Neural Networks for Image Analysis</a:t>
            </a:r>
            <a:br>
              <a:rPr lang="en-US"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
        <p:nvSpPr>
          <p:cNvPr id="3" name="TextBox 2">
            <a:extLst>
              <a:ext uri="{FF2B5EF4-FFF2-40B4-BE49-F238E27FC236}">
                <a16:creationId xmlns:a16="http://schemas.microsoft.com/office/drawing/2014/main" id="{1C7FF8FC-6FD1-47C1-93C4-78E3204CFD4B}"/>
              </a:ext>
            </a:extLst>
          </p:cNvPr>
          <p:cNvSpPr txBox="1"/>
          <p:nvPr/>
        </p:nvSpPr>
        <p:spPr>
          <a:xfrm>
            <a:off x="4875870" y="2076229"/>
            <a:ext cx="2374946" cy="584775"/>
          </a:xfrm>
          <a:prstGeom prst="rect">
            <a:avLst/>
          </a:prstGeom>
          <a:noFill/>
        </p:spPr>
        <p:txBody>
          <a:bodyPr wrap="none" rtlCol="0">
            <a:spAutoFit/>
          </a:bodyPr>
          <a:lstStyle/>
          <a:p>
            <a:pPr algn="ctr"/>
            <a:r>
              <a:rPr lang="en-US" sz="3200" dirty="0">
                <a:solidFill>
                  <a:srgbClr val="002060"/>
                </a:solidFill>
                <a:latin typeface="Karla"/>
              </a:rPr>
              <a:t>Camilo Fosco</a:t>
            </a:r>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219085C-C50B-4A4C-A7C4-4583E8FEA1B3}"/>
              </a:ext>
            </a:extLst>
          </p:cNvPr>
          <p:cNvSpPr>
            <a:spLocks noGrp="1"/>
          </p:cNvSpPr>
          <p:nvPr>
            <p:ph type="title"/>
          </p:nvPr>
        </p:nvSpPr>
        <p:spPr>
          <a:xfrm>
            <a:off x="963084" y="2747962"/>
            <a:ext cx="10363200" cy="1362076"/>
          </a:xfrm>
        </p:spPr>
        <p:txBody>
          <a:bodyPr/>
          <a:lstStyle/>
          <a:p>
            <a:r>
              <a:rPr lang="en-US" dirty="0" err="1"/>
              <a:t>MultiLayer</a:t>
            </a:r>
            <a:r>
              <a:rPr lang="en-US" dirty="0"/>
              <a:t> Perceptron</a:t>
            </a:r>
          </a:p>
        </p:txBody>
      </p:sp>
      <p:sp>
        <p:nvSpPr>
          <p:cNvPr id="10" name="Text Placeholder 9">
            <a:extLst>
              <a:ext uri="{FF2B5EF4-FFF2-40B4-BE49-F238E27FC236}">
                <a16:creationId xmlns:a16="http://schemas.microsoft.com/office/drawing/2014/main" id="{ED5CAEDA-E0E0-41DB-8A59-5198DB489BB4}"/>
              </a:ext>
            </a:extLst>
          </p:cNvPr>
          <p:cNvSpPr>
            <a:spLocks noGrp="1"/>
          </p:cNvSpPr>
          <p:nvPr>
            <p:ph type="body" idx="1"/>
          </p:nvPr>
        </p:nvSpPr>
        <p:spPr>
          <a:xfrm>
            <a:off x="963084" y="3429000"/>
            <a:ext cx="10363200" cy="387093"/>
          </a:xfrm>
        </p:spPr>
        <p:txBody>
          <a:bodyPr/>
          <a:lstStyle/>
          <a:p>
            <a:r>
              <a:rPr lang="en-US" dirty="0"/>
              <a:t>Or Fully Connected Network (FCN)</a:t>
            </a:r>
          </a:p>
        </p:txBody>
      </p:sp>
      <p:sp>
        <p:nvSpPr>
          <p:cNvPr id="4" name="Slide Number Placeholder 3">
            <a:extLst>
              <a:ext uri="{FF2B5EF4-FFF2-40B4-BE49-F238E27FC236}">
                <a16:creationId xmlns:a16="http://schemas.microsoft.com/office/drawing/2014/main" id="{6827F5ED-5D5E-4934-B2EA-54F80229D5DA}"/>
              </a:ext>
            </a:extLst>
          </p:cNvPr>
          <p:cNvSpPr>
            <a:spLocks noGrp="1"/>
          </p:cNvSpPr>
          <p:nvPr>
            <p:ph type="sldNum" sz="quarter" idx="12"/>
          </p:nvPr>
        </p:nvSpPr>
        <p:spPr/>
        <p:txBody>
          <a:bodyPr/>
          <a:lstStyle/>
          <a:p>
            <a:fld id="{AD29F1E6-0A42-6342-8A19-FA364A33AB30}" type="slidenum">
              <a:rPr lang="en-US" smtClean="0"/>
              <a:t>10</a:t>
            </a:fld>
            <a:endParaRPr lang="en-US"/>
          </a:p>
        </p:txBody>
      </p:sp>
    </p:spTree>
    <p:extLst>
      <p:ext uri="{BB962C8B-B14F-4D97-AF65-F5344CB8AC3E}">
        <p14:creationId xmlns:p14="http://schemas.microsoft.com/office/powerpoint/2010/main" val="713802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64AE-432C-4011-9958-AAD92DB29D75}"/>
              </a:ext>
            </a:extLst>
          </p:cNvPr>
          <p:cNvSpPr>
            <a:spLocks noGrp="1"/>
          </p:cNvSpPr>
          <p:nvPr>
            <p:ph type="title"/>
          </p:nvPr>
        </p:nvSpPr>
        <p:spPr>
          <a:xfrm>
            <a:off x="349292" y="216531"/>
            <a:ext cx="11493416" cy="767276"/>
          </a:xfrm>
        </p:spPr>
        <p:txBody>
          <a:bodyPr/>
          <a:lstStyle/>
          <a:p>
            <a:r>
              <a:rPr lang="en-US" dirty="0"/>
              <a:t>Perceptron to MLP</a:t>
            </a:r>
          </a:p>
        </p:txBody>
      </p:sp>
      <p:sp>
        <p:nvSpPr>
          <p:cNvPr id="4" name="Slide Number Placeholder 3">
            <a:extLst>
              <a:ext uri="{FF2B5EF4-FFF2-40B4-BE49-F238E27FC236}">
                <a16:creationId xmlns:a16="http://schemas.microsoft.com/office/drawing/2014/main" id="{E1F1A0F7-F6E8-4BEF-AE4F-AF5DF3DFA29D}"/>
              </a:ext>
            </a:extLst>
          </p:cNvPr>
          <p:cNvSpPr>
            <a:spLocks noGrp="1"/>
          </p:cNvSpPr>
          <p:nvPr>
            <p:ph type="sldNum" sz="quarter" idx="12"/>
          </p:nvPr>
        </p:nvSpPr>
        <p:spPr/>
        <p:txBody>
          <a:bodyPr/>
          <a:lstStyle/>
          <a:p>
            <a:fld id="{AD29F1E6-0A42-6342-8A19-FA364A33AB30}" type="slidenum">
              <a:rPr lang="en-US" smtClean="0"/>
              <a:t>11</a:t>
            </a:fld>
            <a:endParaRPr lang="en-US"/>
          </a:p>
        </p:txBody>
      </p:sp>
      <p:grpSp>
        <p:nvGrpSpPr>
          <p:cNvPr id="6" name="Group 5">
            <a:extLst>
              <a:ext uri="{FF2B5EF4-FFF2-40B4-BE49-F238E27FC236}">
                <a16:creationId xmlns:a16="http://schemas.microsoft.com/office/drawing/2014/main" id="{3D1EB3A7-F00E-49A1-845A-AED489C5B84C}"/>
              </a:ext>
            </a:extLst>
          </p:cNvPr>
          <p:cNvGrpSpPr/>
          <p:nvPr/>
        </p:nvGrpSpPr>
        <p:grpSpPr>
          <a:xfrm>
            <a:off x="599155" y="2250035"/>
            <a:ext cx="2825050" cy="2640311"/>
            <a:chOff x="2140857" y="2883430"/>
            <a:chExt cx="2825050" cy="2640311"/>
          </a:xfrm>
        </p:grpSpPr>
        <p:grpSp>
          <p:nvGrpSpPr>
            <p:cNvPr id="7" name="Group 6">
              <a:extLst>
                <a:ext uri="{FF2B5EF4-FFF2-40B4-BE49-F238E27FC236}">
                  <a16:creationId xmlns:a16="http://schemas.microsoft.com/office/drawing/2014/main" id="{63259D4B-9A01-4AA7-AF91-BB6A628B9627}"/>
                </a:ext>
              </a:extLst>
            </p:cNvPr>
            <p:cNvGrpSpPr/>
            <p:nvPr/>
          </p:nvGrpSpPr>
          <p:grpSpPr>
            <a:xfrm>
              <a:off x="2140857" y="2883430"/>
              <a:ext cx="2825050" cy="2640311"/>
              <a:chOff x="2140857" y="2883430"/>
              <a:chExt cx="2825050" cy="2640311"/>
            </a:xfrm>
          </p:grpSpPr>
          <p:cxnSp>
            <p:nvCxnSpPr>
              <p:cNvPr id="9" name="Straight Arrow Connector 8">
                <a:extLst>
                  <a:ext uri="{FF2B5EF4-FFF2-40B4-BE49-F238E27FC236}">
                    <a16:creationId xmlns:a16="http://schemas.microsoft.com/office/drawing/2014/main" id="{D1E1B460-7B70-4745-B559-54A70A46E5D8}"/>
                  </a:ext>
                </a:extLst>
              </p:cNvPr>
              <p:cNvCxnSpPr>
                <a:cxnSpLocks/>
              </p:cNvCxnSpPr>
              <p:nvPr/>
            </p:nvCxnSpPr>
            <p:spPr>
              <a:xfrm>
                <a:off x="4030495" y="4287126"/>
                <a:ext cx="935412"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C11BEDF5-B859-452E-A36F-5BF7D4EC66F0}"/>
                  </a:ext>
                </a:extLst>
              </p:cNvPr>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6849D7D-A7BD-439F-90FC-CFA77D74D6F3}"/>
                  </a:ext>
                </a:extLst>
              </p:cNvPr>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10F6603-99BD-40A7-BBA5-60DADB0787CD}"/>
                  </a:ext>
                </a:extLst>
              </p:cNvPr>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BAA584B-1CD8-4645-A79D-07E7F71BF930}"/>
                  </a:ext>
                </a:extLst>
              </p:cNvPr>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EC86218-308B-41CF-ACD2-68CFCF630D6E}"/>
                  </a:ext>
                </a:extLst>
              </p:cNvPr>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695DCA0-703C-49DD-9320-9ADF1D00590B}"/>
                  </a:ext>
                </a:extLst>
              </p:cNvPr>
              <p:cNvCxnSpPr>
                <a:stCxn id="10"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57B9FF1-619A-4964-8FDE-585FF923FD16}"/>
                  </a:ext>
                </a:extLst>
              </p:cNvPr>
              <p:cNvCxnSpPr>
                <a:stCxn id="11"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0B8BC5B-E735-4B5D-9006-AF20D2446581}"/>
                  </a:ext>
                </a:extLst>
              </p:cNvPr>
              <p:cNvCxnSpPr>
                <a:stCxn id="12"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51F7F64-D037-4F47-9CA6-23C2AC932B53}"/>
                  </a:ext>
                </a:extLst>
              </p:cNvPr>
              <p:cNvCxnSpPr>
                <a:endCxn id="14"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44040D-6EFB-4E5E-8384-95AAA181D5E7}"/>
                      </a:ext>
                    </a:extLst>
                  </p:cNvPr>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EEEBB9D-F755-45C3-BE64-70DB0C1510CE}"/>
                      </a:ext>
                    </a:extLst>
                  </p:cNvPr>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F45A5FD-3F55-4775-A770-E357713AE2E3}"/>
                      </a:ext>
                    </a:extLst>
                  </p:cNvPr>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ACE130-5701-4AD4-AB05-0417AE5364A3}"/>
                    </a:ext>
                  </a:extLst>
                </p:cNvPr>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sp>
        <p:nvSpPr>
          <p:cNvPr id="25" name="TextBox 24">
            <a:extLst>
              <a:ext uri="{FF2B5EF4-FFF2-40B4-BE49-F238E27FC236}">
                <a16:creationId xmlns:a16="http://schemas.microsoft.com/office/drawing/2014/main" id="{E3FE97A3-9E1C-4B6D-ADF4-3E9B1D915820}"/>
              </a:ext>
            </a:extLst>
          </p:cNvPr>
          <p:cNvSpPr txBox="1"/>
          <p:nvPr/>
        </p:nvSpPr>
        <p:spPr>
          <a:xfrm>
            <a:off x="822265" y="1321043"/>
            <a:ext cx="2146791" cy="461665"/>
          </a:xfrm>
          <a:prstGeom prst="rect">
            <a:avLst/>
          </a:prstGeom>
          <a:noFill/>
        </p:spPr>
        <p:txBody>
          <a:bodyPr wrap="square" rtlCol="0">
            <a:spAutoFit/>
          </a:bodyPr>
          <a:lstStyle/>
          <a:p>
            <a:r>
              <a:rPr lang="en-US" sz="2400" dirty="0"/>
              <a:t>The Perceptron</a:t>
            </a:r>
          </a:p>
        </p:txBody>
      </p:sp>
      <p:sp>
        <p:nvSpPr>
          <p:cNvPr id="28" name="Oval 27">
            <a:extLst>
              <a:ext uri="{FF2B5EF4-FFF2-40B4-BE49-F238E27FC236}">
                <a16:creationId xmlns:a16="http://schemas.microsoft.com/office/drawing/2014/main" id="{AE736962-96C0-40F1-8E3C-109D5A6BA763}"/>
              </a:ext>
            </a:extLst>
          </p:cNvPr>
          <p:cNvSpPr>
            <a:spLocks noChangeAspect="1"/>
          </p:cNvSpPr>
          <p:nvPr/>
        </p:nvSpPr>
        <p:spPr>
          <a:xfrm>
            <a:off x="2232411" y="3073897"/>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47FF45C-C011-47D4-830B-FBCF370DDD24}"/>
              </a:ext>
            </a:extLst>
          </p:cNvPr>
          <p:cNvSpPr>
            <a:spLocks noChangeAspect="1"/>
          </p:cNvSpPr>
          <p:nvPr/>
        </p:nvSpPr>
        <p:spPr>
          <a:xfrm>
            <a:off x="2221778" y="3921816"/>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BAF93E0-E2B4-4A62-98E3-1330F8579E8D}"/>
              </a:ext>
            </a:extLst>
          </p:cNvPr>
          <p:cNvSpPr>
            <a:spLocks noChangeAspect="1"/>
          </p:cNvSpPr>
          <p:nvPr/>
        </p:nvSpPr>
        <p:spPr>
          <a:xfrm>
            <a:off x="3418967" y="3495657"/>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CBA6FC52-2803-4E16-B09D-EA92F9CC8A96}"/>
              </a:ext>
            </a:extLst>
          </p:cNvPr>
          <p:cNvCxnSpPr>
            <a:cxnSpLocks/>
            <a:stCxn id="10" idx="5"/>
          </p:cNvCxnSpPr>
          <p:nvPr/>
        </p:nvCxnSpPr>
        <p:spPr>
          <a:xfrm>
            <a:off x="1282257" y="2676211"/>
            <a:ext cx="959578" cy="1306196"/>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5F700305-0787-44C7-8CDD-6BF095581FD8}"/>
              </a:ext>
            </a:extLst>
          </p:cNvPr>
          <p:cNvCxnSpPr>
            <a:cxnSpLocks/>
            <a:stCxn id="11" idx="6"/>
          </p:cNvCxnSpPr>
          <p:nvPr/>
        </p:nvCxnSpPr>
        <p:spPr>
          <a:xfrm>
            <a:off x="1308495" y="3275445"/>
            <a:ext cx="895208" cy="768474"/>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4358ED0C-8974-4E19-B585-0FC6D69DB636}"/>
              </a:ext>
            </a:extLst>
          </p:cNvPr>
          <p:cNvCxnSpPr>
            <a:cxnSpLocks/>
            <a:stCxn id="12" idx="6"/>
            <a:endCxn id="29" idx="2"/>
          </p:cNvCxnSpPr>
          <p:nvPr/>
        </p:nvCxnSpPr>
        <p:spPr>
          <a:xfrm>
            <a:off x="1320618" y="4028926"/>
            <a:ext cx="901160" cy="4647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1B15D2B7-3CD9-456A-B85A-679553196C08}"/>
              </a:ext>
            </a:extLst>
          </p:cNvPr>
          <p:cNvCxnSpPr>
            <a:cxnSpLocks/>
            <a:stCxn id="13" idx="6"/>
          </p:cNvCxnSpPr>
          <p:nvPr/>
        </p:nvCxnSpPr>
        <p:spPr>
          <a:xfrm flipV="1">
            <a:off x="1320469" y="4147571"/>
            <a:ext cx="881800" cy="58919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A66FE52A-E11D-40D5-B699-32854216A314}"/>
              </a:ext>
            </a:extLst>
          </p:cNvPr>
          <p:cNvCxnSpPr>
            <a:cxnSpLocks/>
            <a:stCxn id="10" idx="5"/>
          </p:cNvCxnSpPr>
          <p:nvPr/>
        </p:nvCxnSpPr>
        <p:spPr>
          <a:xfrm>
            <a:off x="1282257" y="2676211"/>
            <a:ext cx="970563" cy="46126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1A46688-92DE-4D7A-ACBC-F24B7EAA50A7}"/>
              </a:ext>
            </a:extLst>
          </p:cNvPr>
          <p:cNvCxnSpPr>
            <a:cxnSpLocks/>
            <a:stCxn id="11" idx="6"/>
          </p:cNvCxnSpPr>
          <p:nvPr/>
        </p:nvCxnSpPr>
        <p:spPr>
          <a:xfrm flipV="1">
            <a:off x="1308495" y="3198983"/>
            <a:ext cx="906193" cy="76462"/>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74E6DD03-8477-4FE4-928F-1BCEBB960941}"/>
              </a:ext>
            </a:extLst>
          </p:cNvPr>
          <p:cNvCxnSpPr>
            <a:cxnSpLocks/>
            <a:stCxn id="12" idx="6"/>
          </p:cNvCxnSpPr>
          <p:nvPr/>
        </p:nvCxnSpPr>
        <p:spPr>
          <a:xfrm flipV="1">
            <a:off x="1320618" y="3230466"/>
            <a:ext cx="912145" cy="79846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38E5067B-19AA-4659-97BB-4A1C1184B8EB}"/>
              </a:ext>
            </a:extLst>
          </p:cNvPr>
          <p:cNvCxnSpPr>
            <a:cxnSpLocks/>
            <a:stCxn id="13" idx="7"/>
          </p:cNvCxnSpPr>
          <p:nvPr/>
        </p:nvCxnSpPr>
        <p:spPr>
          <a:xfrm flipV="1">
            <a:off x="1282257" y="3302635"/>
            <a:ext cx="930997" cy="132552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AB17A8F2-E2B5-411A-B426-C4C9315BEBD2}"/>
              </a:ext>
            </a:extLst>
          </p:cNvPr>
          <p:cNvCxnSpPr>
            <a:cxnSpLocks/>
            <a:endCxn id="32" idx="1"/>
          </p:cNvCxnSpPr>
          <p:nvPr/>
        </p:nvCxnSpPr>
        <p:spPr>
          <a:xfrm>
            <a:off x="2496882" y="3238633"/>
            <a:ext cx="960297" cy="30200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19B406E2-2981-447B-9868-E6887452582F}"/>
              </a:ext>
            </a:extLst>
          </p:cNvPr>
          <p:cNvCxnSpPr>
            <a:cxnSpLocks/>
            <a:endCxn id="32" idx="3"/>
          </p:cNvCxnSpPr>
          <p:nvPr/>
        </p:nvCxnSpPr>
        <p:spPr>
          <a:xfrm flipV="1">
            <a:off x="2480977" y="3757844"/>
            <a:ext cx="976202" cy="300766"/>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71" name="Picture 70">
            <a:extLst>
              <a:ext uri="{FF2B5EF4-FFF2-40B4-BE49-F238E27FC236}">
                <a16:creationId xmlns:a16="http://schemas.microsoft.com/office/drawing/2014/main" id="{20F6FE4A-E125-4B25-90FF-46F80049E604}"/>
              </a:ext>
            </a:extLst>
          </p:cNvPr>
          <p:cNvPicPr>
            <a:picLocks noChangeAspect="1"/>
          </p:cNvPicPr>
          <p:nvPr/>
        </p:nvPicPr>
        <p:blipFill>
          <a:blip r:embed="rId7"/>
          <a:stretch>
            <a:fillRect/>
          </a:stretch>
        </p:blipFill>
        <p:spPr>
          <a:xfrm>
            <a:off x="6361341" y="1812250"/>
            <a:ext cx="5231504" cy="3821905"/>
          </a:xfrm>
          <a:prstGeom prst="rect">
            <a:avLst/>
          </a:prstGeom>
        </p:spPr>
      </p:pic>
      <p:sp>
        <p:nvSpPr>
          <p:cNvPr id="72" name="TextBox 71">
            <a:extLst>
              <a:ext uri="{FF2B5EF4-FFF2-40B4-BE49-F238E27FC236}">
                <a16:creationId xmlns:a16="http://schemas.microsoft.com/office/drawing/2014/main" id="{8D81B189-5FCC-47F6-8E33-8D00F461E751}"/>
              </a:ext>
            </a:extLst>
          </p:cNvPr>
          <p:cNvSpPr txBox="1"/>
          <p:nvPr/>
        </p:nvSpPr>
        <p:spPr>
          <a:xfrm>
            <a:off x="822587" y="1309451"/>
            <a:ext cx="3204490" cy="461665"/>
          </a:xfrm>
          <a:prstGeom prst="rect">
            <a:avLst/>
          </a:prstGeom>
          <a:noFill/>
        </p:spPr>
        <p:txBody>
          <a:bodyPr wrap="square" rtlCol="0">
            <a:spAutoFit/>
          </a:bodyPr>
          <a:lstStyle/>
          <a:p>
            <a:r>
              <a:rPr lang="en-US" sz="2400" dirty="0"/>
              <a:t>Multilayer Perceptron</a:t>
            </a:r>
          </a:p>
        </p:txBody>
      </p:sp>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132381B1-FAE6-4905-8745-AB9CF6CF999A}"/>
                  </a:ext>
                </a:extLst>
              </p:cNvPr>
              <p:cNvSpPr/>
              <p:nvPr/>
            </p:nvSpPr>
            <p:spPr>
              <a:xfrm>
                <a:off x="3634241" y="3464577"/>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panose="02040503050406030204" pitchFamily="18"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panose="02040503050406030204" pitchFamily="18"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panose="02040503050406030204" pitchFamily="18"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panose="02040503050406030204" pitchFamily="18"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a:ea typeface="Cambria Math" charset="0"/>
                  <a:cs typeface="Cambria Math" charset="0"/>
                </a:endParaRPr>
              </a:p>
            </p:txBody>
          </p:sp>
        </mc:Choice>
        <mc:Fallback xmlns="">
          <p:sp>
            <p:nvSpPr>
              <p:cNvPr id="79" name="Rectangle 78">
                <a:extLst>
                  <a:ext uri="{FF2B5EF4-FFF2-40B4-BE49-F238E27FC236}">
                    <a16:creationId xmlns:a16="http://schemas.microsoft.com/office/drawing/2014/main" id="{132381B1-FAE6-4905-8745-AB9CF6CF999A}"/>
                  </a:ext>
                </a:extLst>
              </p:cNvPr>
              <p:cNvSpPr>
                <a:spLocks noRot="1" noChangeAspect="1" noMove="1" noResize="1" noEditPoints="1" noAdjustHandles="1" noChangeArrowheads="1" noChangeShapeType="1" noTextEdit="1"/>
              </p:cNvSpPr>
              <p:nvPr/>
            </p:nvSpPr>
            <p:spPr>
              <a:xfrm>
                <a:off x="3634241" y="3464577"/>
                <a:ext cx="4185505" cy="369332"/>
              </a:xfrm>
              <a:prstGeom prst="rect">
                <a:avLst/>
              </a:prstGeom>
              <a:blipFill>
                <a:blip r:embed="rId8"/>
                <a:stretch>
                  <a:fillRect b="-13115"/>
                </a:stretch>
              </a:blipFill>
            </p:spPr>
            <p:txBody>
              <a:bodyPr/>
              <a:lstStyle/>
              <a:p>
                <a:r>
                  <a:rPr lang="en-US">
                    <a:noFill/>
                  </a:rPr>
                  <a:t> </a:t>
                </a:r>
              </a:p>
            </p:txBody>
          </p:sp>
        </mc:Fallback>
      </mc:AlternateContent>
      <p:sp>
        <p:nvSpPr>
          <p:cNvPr id="80" name="TextBox 79">
            <a:extLst>
              <a:ext uri="{FF2B5EF4-FFF2-40B4-BE49-F238E27FC236}">
                <a16:creationId xmlns:a16="http://schemas.microsoft.com/office/drawing/2014/main" id="{1A2A0A4B-10F1-4B46-99F5-D1AD7C9784DE}"/>
              </a:ext>
            </a:extLst>
          </p:cNvPr>
          <p:cNvSpPr txBox="1"/>
          <p:nvPr/>
        </p:nvSpPr>
        <p:spPr>
          <a:xfrm>
            <a:off x="613928" y="5672363"/>
            <a:ext cx="1516284" cy="369332"/>
          </a:xfrm>
          <a:prstGeom prst="rect">
            <a:avLst/>
          </a:prstGeom>
          <a:noFill/>
        </p:spPr>
        <p:txBody>
          <a:bodyPr wrap="square" rtlCol="0">
            <a:spAutoFit/>
          </a:bodyPr>
          <a:lstStyle/>
          <a:p>
            <a:r>
              <a:rPr lang="en-US" dirty="0">
                <a:solidFill>
                  <a:srgbClr val="C00000"/>
                </a:solidFill>
              </a:rPr>
              <a:t>Input layer</a:t>
            </a:r>
          </a:p>
        </p:txBody>
      </p:sp>
      <p:sp>
        <p:nvSpPr>
          <p:cNvPr id="81" name="TextBox 80">
            <a:extLst>
              <a:ext uri="{FF2B5EF4-FFF2-40B4-BE49-F238E27FC236}">
                <a16:creationId xmlns:a16="http://schemas.microsoft.com/office/drawing/2014/main" id="{4CEE374D-146F-4359-BE8D-D87A93836049}"/>
              </a:ext>
            </a:extLst>
          </p:cNvPr>
          <p:cNvSpPr txBox="1"/>
          <p:nvPr/>
        </p:nvSpPr>
        <p:spPr>
          <a:xfrm>
            <a:off x="1615519" y="5055850"/>
            <a:ext cx="1516284" cy="369332"/>
          </a:xfrm>
          <a:prstGeom prst="rect">
            <a:avLst/>
          </a:prstGeom>
          <a:noFill/>
        </p:spPr>
        <p:txBody>
          <a:bodyPr wrap="square" rtlCol="0">
            <a:spAutoFit/>
          </a:bodyPr>
          <a:lstStyle/>
          <a:p>
            <a:r>
              <a:rPr lang="en-US" dirty="0">
                <a:solidFill>
                  <a:srgbClr val="C00000"/>
                </a:solidFill>
              </a:rPr>
              <a:t>Hidden Layer</a:t>
            </a:r>
          </a:p>
        </p:txBody>
      </p:sp>
      <p:sp>
        <p:nvSpPr>
          <p:cNvPr id="82" name="TextBox 81">
            <a:extLst>
              <a:ext uri="{FF2B5EF4-FFF2-40B4-BE49-F238E27FC236}">
                <a16:creationId xmlns:a16="http://schemas.microsoft.com/office/drawing/2014/main" id="{CAD3477D-6DF4-4BD4-89BF-728DFC9B5B91}"/>
              </a:ext>
            </a:extLst>
          </p:cNvPr>
          <p:cNvSpPr txBox="1"/>
          <p:nvPr/>
        </p:nvSpPr>
        <p:spPr>
          <a:xfrm>
            <a:off x="2898034" y="4635339"/>
            <a:ext cx="1516284" cy="369332"/>
          </a:xfrm>
          <a:prstGeom prst="rect">
            <a:avLst/>
          </a:prstGeom>
          <a:noFill/>
        </p:spPr>
        <p:txBody>
          <a:bodyPr wrap="square" rtlCol="0">
            <a:spAutoFit/>
          </a:bodyPr>
          <a:lstStyle/>
          <a:p>
            <a:r>
              <a:rPr lang="en-US" dirty="0">
                <a:solidFill>
                  <a:srgbClr val="C00000"/>
                </a:solidFill>
              </a:rPr>
              <a:t>Output Layer</a:t>
            </a:r>
          </a:p>
        </p:txBody>
      </p:sp>
      <p:sp>
        <p:nvSpPr>
          <p:cNvPr id="83" name="Arrow: Down 82">
            <a:extLst>
              <a:ext uri="{FF2B5EF4-FFF2-40B4-BE49-F238E27FC236}">
                <a16:creationId xmlns:a16="http://schemas.microsoft.com/office/drawing/2014/main" id="{AA3A5BFA-2E0C-4272-82FB-0329EFB05B48}"/>
              </a:ext>
            </a:extLst>
          </p:cNvPr>
          <p:cNvSpPr/>
          <p:nvPr/>
        </p:nvSpPr>
        <p:spPr>
          <a:xfrm rot="10800000" flipH="1">
            <a:off x="2225834" y="4402103"/>
            <a:ext cx="249355" cy="551389"/>
          </a:xfrm>
          <a:prstGeom prst="downArrow">
            <a:avLst/>
          </a:prstGeom>
          <a:solidFill>
            <a:schemeClr val="accent2">
              <a:lumMod val="40000"/>
              <a:lumOff val="60000"/>
            </a:scheme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Arrow: Down 83">
            <a:extLst>
              <a:ext uri="{FF2B5EF4-FFF2-40B4-BE49-F238E27FC236}">
                <a16:creationId xmlns:a16="http://schemas.microsoft.com/office/drawing/2014/main" id="{78D8E4D0-7C6A-40B1-98C2-AE1D5F07D86B}"/>
              </a:ext>
            </a:extLst>
          </p:cNvPr>
          <p:cNvSpPr/>
          <p:nvPr/>
        </p:nvSpPr>
        <p:spPr>
          <a:xfrm rot="10800000" flipH="1">
            <a:off x="3430541" y="3982407"/>
            <a:ext cx="249355" cy="551389"/>
          </a:xfrm>
          <a:prstGeom prst="downArrow">
            <a:avLst/>
          </a:prstGeom>
          <a:solidFill>
            <a:schemeClr val="accent2">
              <a:lumMod val="40000"/>
              <a:lumOff val="60000"/>
            </a:scheme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Arrow: Down 84">
            <a:extLst>
              <a:ext uri="{FF2B5EF4-FFF2-40B4-BE49-F238E27FC236}">
                <a16:creationId xmlns:a16="http://schemas.microsoft.com/office/drawing/2014/main" id="{FE5C11F9-8EFF-4DC7-9C4C-3746FE5D015F}"/>
              </a:ext>
            </a:extLst>
          </p:cNvPr>
          <p:cNvSpPr/>
          <p:nvPr/>
        </p:nvSpPr>
        <p:spPr>
          <a:xfrm rot="10800000" flipH="1">
            <a:off x="1080543" y="5059657"/>
            <a:ext cx="249355" cy="551389"/>
          </a:xfrm>
          <a:prstGeom prst="downArrow">
            <a:avLst/>
          </a:prstGeom>
          <a:solidFill>
            <a:schemeClr val="accent2">
              <a:lumMod val="40000"/>
              <a:lumOff val="60000"/>
            </a:scheme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457692F2-9B32-4ABD-9C73-919ADBCEB03D}"/>
              </a:ext>
            </a:extLst>
          </p:cNvPr>
          <p:cNvSpPr txBox="1"/>
          <p:nvPr/>
        </p:nvSpPr>
        <p:spPr>
          <a:xfrm>
            <a:off x="7396223" y="5764192"/>
            <a:ext cx="3414531" cy="369332"/>
          </a:xfrm>
          <a:prstGeom prst="rect">
            <a:avLst/>
          </a:prstGeom>
          <a:noFill/>
        </p:spPr>
        <p:txBody>
          <a:bodyPr wrap="square" rtlCol="0">
            <a:spAutoFit/>
          </a:bodyPr>
          <a:lstStyle/>
          <a:p>
            <a:r>
              <a:rPr lang="en-US" dirty="0"/>
              <a:t>They can be more complex…</a:t>
            </a:r>
          </a:p>
        </p:txBody>
      </p:sp>
    </p:spTree>
    <p:extLst>
      <p:ext uri="{BB962C8B-B14F-4D97-AF65-F5344CB8AC3E}">
        <p14:creationId xmlns:p14="http://schemas.microsoft.com/office/powerpoint/2010/main" val="350421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9"/>
                                        </p:tgtEl>
                                      </p:cBhvr>
                                    </p:animEffect>
                                    <p:set>
                                      <p:cBhvr>
                                        <p:cTn id="12" dur="1" fill="hold">
                                          <p:stCondLst>
                                            <p:cond delay="499"/>
                                          </p:stCondLst>
                                        </p:cTn>
                                        <p:tgtEl>
                                          <p:spTgt spid="7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25"/>
                                        </p:tgtEl>
                                      </p:cBhvr>
                                    </p:animEffect>
                                    <p:set>
                                      <p:cBhvr>
                                        <p:cTn id="66" dur="1" fill="hold">
                                          <p:stCondLst>
                                            <p:cond delay="499"/>
                                          </p:stCondLst>
                                        </p:cTn>
                                        <p:tgtEl>
                                          <p:spTgt spid="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fade">
                                      <p:cBhvr>
                                        <p:cTn id="76" dur="500"/>
                                        <p:tgtEl>
                                          <p:spTgt spid="8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0"/>
                                        </p:tgtEl>
                                        <p:attrNameLst>
                                          <p:attrName>style.visibility</p:attrName>
                                        </p:attrNameLst>
                                      </p:cBhvr>
                                      <p:to>
                                        <p:strVal val="visible"/>
                                      </p:to>
                                    </p:set>
                                    <p:animEffect transition="in" filter="fade">
                                      <p:cBhvr>
                                        <p:cTn id="79" dur="500"/>
                                        <p:tgtEl>
                                          <p:spTgt spid="8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500"/>
                                        <p:tgtEl>
                                          <p:spTgt spid="8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animEffect transition="in" filter="fade">
                                      <p:cBhvr>
                                        <p:cTn id="85" dur="500"/>
                                        <p:tgtEl>
                                          <p:spTgt spid="8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84"/>
                                        </p:tgtEl>
                                        <p:attrNameLst>
                                          <p:attrName>style.visibility</p:attrName>
                                        </p:attrNameLst>
                                      </p:cBhvr>
                                      <p:to>
                                        <p:strVal val="visible"/>
                                      </p:to>
                                    </p:set>
                                    <p:animEffect transition="in" filter="fade">
                                      <p:cBhvr>
                                        <p:cTn id="88" dur="500"/>
                                        <p:tgtEl>
                                          <p:spTgt spid="8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82"/>
                                        </p:tgtEl>
                                        <p:attrNameLst>
                                          <p:attrName>style.visibility</p:attrName>
                                        </p:attrNameLst>
                                      </p:cBhvr>
                                      <p:to>
                                        <p:strVal val="visible"/>
                                      </p:to>
                                    </p:set>
                                    <p:animEffect transition="in" filter="fade">
                                      <p:cBhvr>
                                        <p:cTn id="91" dur="500"/>
                                        <p:tgtEl>
                                          <p:spTgt spid="8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71"/>
                                        </p:tgtEl>
                                        <p:attrNameLst>
                                          <p:attrName>style.visibility</p:attrName>
                                        </p:attrNameLst>
                                      </p:cBhvr>
                                      <p:to>
                                        <p:strVal val="visible"/>
                                      </p:to>
                                    </p:set>
                                    <p:animEffect transition="in" filter="fade">
                                      <p:cBhvr>
                                        <p:cTn id="96" dur="500"/>
                                        <p:tgtEl>
                                          <p:spTgt spid="7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86"/>
                                        </p:tgtEl>
                                        <p:attrNameLst>
                                          <p:attrName>style.visibility</p:attrName>
                                        </p:attrNameLst>
                                      </p:cBhvr>
                                      <p:to>
                                        <p:strVal val="visible"/>
                                      </p:to>
                                    </p:set>
                                    <p:animEffect transition="in" filter="fade">
                                      <p:cBhvr>
                                        <p:cTn id="99"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8" grpId="0" animBg="1"/>
      <p:bldP spid="29" grpId="0" animBg="1"/>
      <p:bldP spid="32" grpId="0" animBg="1"/>
      <p:bldP spid="72" grpId="0"/>
      <p:bldP spid="79" grpId="0"/>
      <p:bldP spid="80" grpId="0"/>
      <p:bldP spid="81" grpId="0"/>
      <p:bldP spid="82" grpId="0"/>
      <p:bldP spid="83" grpId="0" animBg="1"/>
      <p:bldP spid="84" grpId="0" animBg="1"/>
      <p:bldP spid="85" grpId="0" animBg="1"/>
      <p:bldP spid="8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0DFFE-D76A-48B9-AE78-E0BCAEFA4CA1}"/>
              </a:ext>
            </a:extLst>
          </p:cNvPr>
          <p:cNvSpPr>
            <a:spLocks noGrp="1"/>
          </p:cNvSpPr>
          <p:nvPr>
            <p:ph type="title"/>
          </p:nvPr>
        </p:nvSpPr>
        <p:spPr/>
        <p:txBody>
          <a:bodyPr/>
          <a:lstStyle/>
          <a:p>
            <a:r>
              <a:rPr lang="en-US" dirty="0"/>
              <a:t>Main advantages of MLP</a:t>
            </a:r>
          </a:p>
        </p:txBody>
      </p:sp>
      <p:sp>
        <p:nvSpPr>
          <p:cNvPr id="3" name="Content Placeholder 2">
            <a:extLst>
              <a:ext uri="{FF2B5EF4-FFF2-40B4-BE49-F238E27FC236}">
                <a16:creationId xmlns:a16="http://schemas.microsoft.com/office/drawing/2014/main" id="{83CB6C2A-E1B8-4A46-BDC3-BBC1E69F09FD}"/>
              </a:ext>
            </a:extLst>
          </p:cNvPr>
          <p:cNvSpPr>
            <a:spLocks noGrp="1"/>
          </p:cNvSpPr>
          <p:nvPr>
            <p:ph idx="1"/>
          </p:nvPr>
        </p:nvSpPr>
        <p:spPr>
          <a:xfrm>
            <a:off x="932496" y="1177758"/>
            <a:ext cx="10327008" cy="4702181"/>
          </a:xfrm>
        </p:spPr>
        <p:txBody>
          <a:bodyPr/>
          <a:lstStyle/>
          <a:p>
            <a:pPr marL="457200" indent="-457200">
              <a:buFont typeface="Arial" panose="020B0604020202020204" pitchFamily="34" charset="0"/>
              <a:buChar char="•"/>
            </a:pPr>
            <a:r>
              <a:rPr lang="en-US" dirty="0"/>
              <a:t>Ability to </a:t>
            </a:r>
            <a:r>
              <a:rPr lang="en-US" dirty="0">
                <a:solidFill>
                  <a:srgbClr val="C00000"/>
                </a:solidFill>
              </a:rPr>
              <a:t>find patterns </a:t>
            </a:r>
            <a:r>
              <a:rPr lang="en-US" dirty="0"/>
              <a:t>in complex and messy data.</a:t>
            </a:r>
          </a:p>
          <a:p>
            <a:pPr marL="457200" indent="-457200">
              <a:buFont typeface="Arial" panose="020B0604020202020204" pitchFamily="34" charset="0"/>
              <a:buChar char="•"/>
            </a:pPr>
            <a:r>
              <a:rPr lang="en-US" dirty="0"/>
              <a:t>Network with one hidden layer and sufficient hidden nodes has been proven to be an </a:t>
            </a:r>
            <a:r>
              <a:rPr lang="en-US" dirty="0">
                <a:solidFill>
                  <a:srgbClr val="C00000"/>
                </a:solidFill>
              </a:rPr>
              <a:t>universal approximator</a:t>
            </a:r>
            <a:r>
              <a:rPr lang="en-US" dirty="0"/>
              <a:t>.</a:t>
            </a:r>
          </a:p>
          <a:p>
            <a:pPr marL="457200" indent="-457200">
              <a:buFont typeface="Arial" panose="020B0604020202020204" pitchFamily="34" charset="0"/>
              <a:buChar char="•"/>
            </a:pPr>
            <a:r>
              <a:rPr lang="en-US" dirty="0"/>
              <a:t>Can take the raw data as input, and </a:t>
            </a:r>
            <a:r>
              <a:rPr lang="en-US" dirty="0">
                <a:solidFill>
                  <a:srgbClr val="C00000"/>
                </a:solidFill>
              </a:rPr>
              <a:t>learn its own features </a:t>
            </a:r>
            <a:r>
              <a:rPr lang="en-US" dirty="0"/>
              <a:t>internally to better classify.</a:t>
            </a:r>
          </a:p>
          <a:p>
            <a:pPr marL="457200" indent="-457200">
              <a:buFont typeface="Arial" panose="020B0604020202020204" pitchFamily="34" charset="0"/>
              <a:buChar char="•"/>
            </a:pPr>
            <a:r>
              <a:rPr lang="en-US" dirty="0"/>
              <a:t>Amount of </a:t>
            </a:r>
            <a:r>
              <a:rPr lang="en-US" dirty="0">
                <a:solidFill>
                  <a:srgbClr val="C00000"/>
                </a:solidFill>
              </a:rPr>
              <a:t>human involvement is low</a:t>
            </a:r>
            <a:r>
              <a:rPr lang="en-US" dirty="0"/>
              <a:t>: we only prepare and feed the data. No feature engineering needed.</a:t>
            </a:r>
          </a:p>
          <a:p>
            <a:pPr marL="457200" indent="-457200">
              <a:buFont typeface="Arial" panose="020B0604020202020204" pitchFamily="34" charset="0"/>
              <a:buChar char="•"/>
            </a:pPr>
            <a:r>
              <a:rPr lang="en-US" dirty="0"/>
              <a:t>MLP makes no assumption on the distribution of input data.</a:t>
            </a:r>
          </a:p>
        </p:txBody>
      </p:sp>
      <p:sp>
        <p:nvSpPr>
          <p:cNvPr id="4" name="Slide Number Placeholder 3">
            <a:extLst>
              <a:ext uri="{FF2B5EF4-FFF2-40B4-BE49-F238E27FC236}">
                <a16:creationId xmlns:a16="http://schemas.microsoft.com/office/drawing/2014/main" id="{096E054C-B138-4AB0-B0D2-330AA7A2D7D0}"/>
              </a:ext>
            </a:extLst>
          </p:cNvPr>
          <p:cNvSpPr>
            <a:spLocks noGrp="1"/>
          </p:cNvSpPr>
          <p:nvPr>
            <p:ph type="sldNum" sz="quarter" idx="12"/>
          </p:nvPr>
        </p:nvSpPr>
        <p:spPr/>
        <p:txBody>
          <a:bodyPr/>
          <a:lstStyle/>
          <a:p>
            <a:fld id="{AD29F1E6-0A42-6342-8A19-FA364A33AB30}" type="slidenum">
              <a:rPr lang="en-US" smtClean="0"/>
              <a:t>12</a:t>
            </a:fld>
            <a:endParaRPr lang="en-US"/>
          </a:p>
        </p:txBody>
      </p:sp>
    </p:spTree>
    <p:extLst>
      <p:ext uri="{BB962C8B-B14F-4D97-AF65-F5344CB8AC3E}">
        <p14:creationId xmlns:p14="http://schemas.microsoft.com/office/powerpoint/2010/main" val="1350749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01D32-67AB-4049-B53F-00119645A27A}"/>
              </a:ext>
            </a:extLst>
          </p:cNvPr>
          <p:cNvSpPr>
            <a:spLocks noGrp="1"/>
          </p:cNvSpPr>
          <p:nvPr>
            <p:ph type="title"/>
          </p:nvPr>
        </p:nvSpPr>
        <p:spPr/>
        <p:txBody>
          <a:bodyPr/>
          <a:lstStyle/>
          <a:p>
            <a:r>
              <a:rPr lang="en-US" dirty="0"/>
              <a:t>Combatting overfitting: Dropout</a:t>
            </a:r>
          </a:p>
        </p:txBody>
      </p:sp>
      <p:sp>
        <p:nvSpPr>
          <p:cNvPr id="4" name="Slide Number Placeholder 3">
            <a:extLst>
              <a:ext uri="{FF2B5EF4-FFF2-40B4-BE49-F238E27FC236}">
                <a16:creationId xmlns:a16="http://schemas.microsoft.com/office/drawing/2014/main" id="{FB9944DA-74F9-46F3-80C3-F2AADFBA9C76}"/>
              </a:ext>
            </a:extLst>
          </p:cNvPr>
          <p:cNvSpPr>
            <a:spLocks noGrp="1"/>
          </p:cNvSpPr>
          <p:nvPr>
            <p:ph type="sldNum" sz="quarter" idx="12"/>
          </p:nvPr>
        </p:nvSpPr>
        <p:spPr/>
        <p:txBody>
          <a:bodyPr/>
          <a:lstStyle/>
          <a:p>
            <a:fld id="{AD29F1E6-0A42-6342-8A19-FA364A33AB30}" type="slidenum">
              <a:rPr lang="en-US" smtClean="0"/>
              <a:t>13</a:t>
            </a:fld>
            <a:endParaRPr lang="en-US"/>
          </a:p>
        </p:txBody>
      </p:sp>
      <p:sp>
        <p:nvSpPr>
          <p:cNvPr id="7" name="Content Placeholder 2">
            <a:extLst>
              <a:ext uri="{FF2B5EF4-FFF2-40B4-BE49-F238E27FC236}">
                <a16:creationId xmlns:a16="http://schemas.microsoft.com/office/drawing/2014/main" id="{DC85583B-BAF9-416F-9D86-516FBA6905B2}"/>
              </a:ext>
            </a:extLst>
          </p:cNvPr>
          <p:cNvSpPr txBox="1">
            <a:spLocks/>
          </p:cNvSpPr>
          <p:nvPr/>
        </p:nvSpPr>
        <p:spPr>
          <a:xfrm>
            <a:off x="833415" y="1177758"/>
            <a:ext cx="10327008" cy="30817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t>Method of regularization consisting of randomly dropping nodes during training.</a:t>
            </a:r>
          </a:p>
          <a:p>
            <a:pPr marL="457200" indent="-457200">
              <a:buFont typeface="Arial" panose="020B0604020202020204" pitchFamily="34" charset="0"/>
              <a:buChar char="•"/>
            </a:pPr>
            <a:r>
              <a:rPr lang="en-US" dirty="0"/>
              <a:t>Similar to bagging.</a:t>
            </a:r>
          </a:p>
          <a:p>
            <a:pPr marL="457200" indent="-457200">
              <a:buFont typeface="Arial" panose="020B0604020202020204" pitchFamily="34" charset="0"/>
              <a:buChar char="•"/>
            </a:pPr>
            <a:r>
              <a:rPr lang="en-US" dirty="0"/>
              <a:t>We re-randomize our network at each training iteration.</a:t>
            </a:r>
          </a:p>
          <a:p>
            <a:pPr marL="457200" indent="-457200">
              <a:buFont typeface="Arial" panose="020B0604020202020204" pitchFamily="34" charset="0"/>
              <a:buChar char="•"/>
            </a:pPr>
            <a:r>
              <a:rPr lang="en-US" dirty="0"/>
              <a:t>During test time, we use the full network where nodes are scaled by their probability of appearing.</a:t>
            </a:r>
          </a:p>
        </p:txBody>
      </p:sp>
      <p:pic>
        <p:nvPicPr>
          <p:cNvPr id="11" name="Content Placeholder 10">
            <a:extLst>
              <a:ext uri="{FF2B5EF4-FFF2-40B4-BE49-F238E27FC236}">
                <a16:creationId xmlns:a16="http://schemas.microsoft.com/office/drawing/2014/main" id="{73055BDE-E5C2-4DC4-B158-77D07A80E49A}"/>
              </a:ext>
            </a:extLst>
          </p:cNvPr>
          <p:cNvPicPr>
            <a:picLocks noGrp="1" noChangeAspect="1"/>
          </p:cNvPicPr>
          <p:nvPr>
            <p:ph idx="1"/>
          </p:nvPr>
        </p:nvPicPr>
        <p:blipFill>
          <a:blip r:embed="rId2"/>
          <a:stretch>
            <a:fillRect/>
          </a:stretch>
        </p:blipFill>
        <p:spPr>
          <a:xfrm>
            <a:off x="1711697" y="4095706"/>
            <a:ext cx="8570443" cy="2305094"/>
          </a:xfrm>
        </p:spPr>
      </p:pic>
    </p:spTree>
    <p:extLst>
      <p:ext uri="{BB962C8B-B14F-4D97-AF65-F5344CB8AC3E}">
        <p14:creationId xmlns:p14="http://schemas.microsoft.com/office/powerpoint/2010/main" val="604232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CE742-A013-4E92-8D7D-8E2E3C1CD693}"/>
              </a:ext>
            </a:extLst>
          </p:cNvPr>
          <p:cNvSpPr>
            <a:spLocks noGrp="1"/>
          </p:cNvSpPr>
          <p:nvPr>
            <p:ph type="title"/>
          </p:nvPr>
        </p:nvSpPr>
        <p:spPr/>
        <p:txBody>
          <a:bodyPr/>
          <a:lstStyle/>
          <a:p>
            <a:r>
              <a:rPr lang="en-US" dirty="0"/>
              <a:t>Multilayer perceptron - visualization</a:t>
            </a:r>
          </a:p>
        </p:txBody>
      </p:sp>
      <p:sp>
        <p:nvSpPr>
          <p:cNvPr id="3" name="Content Placeholder 2">
            <a:extLst>
              <a:ext uri="{FF2B5EF4-FFF2-40B4-BE49-F238E27FC236}">
                <a16:creationId xmlns:a16="http://schemas.microsoft.com/office/drawing/2014/main" id="{9842F9F9-C60B-4D9E-BD87-7C8FEF9268A6}"/>
              </a:ext>
            </a:extLst>
          </p:cNvPr>
          <p:cNvSpPr>
            <a:spLocks noGrp="1"/>
          </p:cNvSpPr>
          <p:nvPr>
            <p:ph idx="1"/>
          </p:nvPr>
        </p:nvSpPr>
        <p:spPr>
          <a:xfrm>
            <a:off x="613496" y="1846685"/>
            <a:ext cx="10327008" cy="3462522"/>
          </a:xfrm>
        </p:spPr>
        <p:txBody>
          <a:bodyPr/>
          <a:lstStyle/>
          <a:p>
            <a:pPr algn="ctr"/>
            <a:r>
              <a:rPr lang="en-US" dirty="0"/>
              <a:t>Let’s have a look at a cool tool to play with MLPs: </a:t>
            </a:r>
          </a:p>
          <a:p>
            <a:pPr algn="ctr"/>
            <a:endParaRPr lang="en-US" dirty="0"/>
          </a:p>
          <a:p>
            <a:pPr algn="ctr"/>
            <a:r>
              <a:rPr lang="en-US" dirty="0">
                <a:solidFill>
                  <a:srgbClr val="C00000"/>
                </a:solidFill>
              </a:rPr>
              <a:t>https://playground.tensorflow.org/</a:t>
            </a:r>
          </a:p>
        </p:txBody>
      </p:sp>
      <p:sp>
        <p:nvSpPr>
          <p:cNvPr id="4" name="Slide Number Placeholder 3">
            <a:extLst>
              <a:ext uri="{FF2B5EF4-FFF2-40B4-BE49-F238E27FC236}">
                <a16:creationId xmlns:a16="http://schemas.microsoft.com/office/drawing/2014/main" id="{36616E45-C811-4D67-B4F0-5FDCB4AB05A4}"/>
              </a:ext>
            </a:extLst>
          </p:cNvPr>
          <p:cNvSpPr>
            <a:spLocks noGrp="1"/>
          </p:cNvSpPr>
          <p:nvPr>
            <p:ph type="sldNum" sz="quarter" idx="12"/>
          </p:nvPr>
        </p:nvSpPr>
        <p:spPr/>
        <p:txBody>
          <a:bodyPr/>
          <a:lstStyle/>
          <a:p>
            <a:fld id="{AD29F1E6-0A42-6342-8A19-FA364A33AB30}" type="slidenum">
              <a:rPr lang="en-US" smtClean="0"/>
              <a:t>14</a:t>
            </a:fld>
            <a:endParaRPr lang="en-US"/>
          </a:p>
        </p:txBody>
      </p:sp>
    </p:spTree>
    <p:extLst>
      <p:ext uri="{BB962C8B-B14F-4D97-AF65-F5344CB8AC3E}">
        <p14:creationId xmlns:p14="http://schemas.microsoft.com/office/powerpoint/2010/main" val="523944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C7B02-83E4-4059-8BB7-0FFCAF5D448B}"/>
              </a:ext>
            </a:extLst>
          </p:cNvPr>
          <p:cNvSpPr>
            <a:spLocks noGrp="1"/>
          </p:cNvSpPr>
          <p:nvPr>
            <p:ph type="title"/>
          </p:nvPr>
        </p:nvSpPr>
        <p:spPr/>
        <p:txBody>
          <a:bodyPr/>
          <a:lstStyle/>
          <a:p>
            <a:r>
              <a:rPr lang="en-US" dirty="0"/>
              <a:t>Drawbacks</a:t>
            </a:r>
          </a:p>
        </p:txBody>
      </p:sp>
      <p:sp>
        <p:nvSpPr>
          <p:cNvPr id="3" name="Content Placeholder 2">
            <a:extLst>
              <a:ext uri="{FF2B5EF4-FFF2-40B4-BE49-F238E27FC236}">
                <a16:creationId xmlns:a16="http://schemas.microsoft.com/office/drawing/2014/main" id="{2D8AF896-994C-4CCC-A6EF-9EF5D19F8209}"/>
              </a:ext>
            </a:extLst>
          </p:cNvPr>
          <p:cNvSpPr>
            <a:spLocks noGrp="1"/>
          </p:cNvSpPr>
          <p:nvPr>
            <p:ph idx="1"/>
          </p:nvPr>
        </p:nvSpPr>
        <p:spPr>
          <a:xfrm>
            <a:off x="798653" y="1753598"/>
            <a:ext cx="10671858" cy="3350803"/>
          </a:xfrm>
        </p:spPr>
        <p:txBody>
          <a:bodyPr/>
          <a:lstStyle/>
          <a:p>
            <a:pPr marL="457200" indent="-457200">
              <a:buFont typeface="Arial" panose="020B0604020202020204" pitchFamily="34" charset="0"/>
              <a:buChar char="•"/>
            </a:pPr>
            <a:r>
              <a:rPr lang="en-US" dirty="0"/>
              <a:t>MLPs use one perceptron for each pixel in an image, multiplied by 3 in RGB case. the amount of weights </a:t>
            </a:r>
            <a:r>
              <a:rPr lang="en-US" dirty="0">
                <a:solidFill>
                  <a:srgbClr val="C00000"/>
                </a:solidFill>
              </a:rPr>
              <a:t>rapidly becomes unmanageable </a:t>
            </a:r>
            <a:r>
              <a:rPr lang="en-US" dirty="0"/>
              <a:t>for large images.</a:t>
            </a:r>
          </a:p>
          <a:p>
            <a:pPr marL="457200" indent="-457200">
              <a:buFont typeface="Arial" panose="020B0604020202020204" pitchFamily="34" charset="0"/>
              <a:buChar char="•"/>
            </a:pPr>
            <a:r>
              <a:rPr lang="en-US" dirty="0"/>
              <a:t>Training difficulties arise, overfitting can appear.</a:t>
            </a:r>
          </a:p>
          <a:p>
            <a:pPr marL="457200" indent="-457200">
              <a:buFont typeface="Arial" panose="020B0604020202020204" pitchFamily="34" charset="0"/>
              <a:buChar char="•"/>
            </a:pPr>
            <a:r>
              <a:rPr lang="en-US" dirty="0"/>
              <a:t>MLPs react differently to an image and its shifted version – </a:t>
            </a:r>
            <a:r>
              <a:rPr lang="en-US" dirty="0">
                <a:solidFill>
                  <a:srgbClr val="C00000"/>
                </a:solidFill>
              </a:rPr>
              <a:t>they are not translation invariant</a:t>
            </a:r>
            <a:r>
              <a:rPr lang="en-US" dirty="0"/>
              <a:t>.</a:t>
            </a:r>
          </a:p>
        </p:txBody>
      </p:sp>
      <p:sp>
        <p:nvSpPr>
          <p:cNvPr id="4" name="Slide Number Placeholder 3">
            <a:extLst>
              <a:ext uri="{FF2B5EF4-FFF2-40B4-BE49-F238E27FC236}">
                <a16:creationId xmlns:a16="http://schemas.microsoft.com/office/drawing/2014/main" id="{802D353D-FC31-4540-81F1-0A17488A83D3}"/>
              </a:ext>
            </a:extLst>
          </p:cNvPr>
          <p:cNvSpPr>
            <a:spLocks noGrp="1"/>
          </p:cNvSpPr>
          <p:nvPr>
            <p:ph type="sldNum" sz="quarter" idx="12"/>
          </p:nvPr>
        </p:nvSpPr>
        <p:spPr/>
        <p:txBody>
          <a:bodyPr/>
          <a:lstStyle/>
          <a:p>
            <a:fld id="{AD29F1E6-0A42-6342-8A19-FA364A33AB30}" type="slidenum">
              <a:rPr lang="en-US" smtClean="0"/>
              <a:t>15</a:t>
            </a:fld>
            <a:endParaRPr lang="en-US"/>
          </a:p>
        </p:txBody>
      </p:sp>
    </p:spTree>
    <p:extLst>
      <p:ext uri="{BB962C8B-B14F-4D97-AF65-F5344CB8AC3E}">
        <p14:creationId xmlns:p14="http://schemas.microsoft.com/office/powerpoint/2010/main" val="1893527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01092-9153-4D60-84A3-73B9ADE4E292}"/>
              </a:ext>
            </a:extLst>
          </p:cNvPr>
          <p:cNvSpPr>
            <a:spLocks noGrp="1"/>
          </p:cNvSpPr>
          <p:nvPr>
            <p:ph type="title"/>
          </p:nvPr>
        </p:nvSpPr>
        <p:spPr/>
        <p:txBody>
          <a:bodyPr/>
          <a:lstStyle/>
          <a:p>
            <a:r>
              <a:rPr lang="en-US" dirty="0"/>
              <a:t>Drawbacks</a:t>
            </a:r>
          </a:p>
        </p:txBody>
      </p:sp>
      <p:pic>
        <p:nvPicPr>
          <p:cNvPr id="6" name="Content Placeholder 5">
            <a:extLst>
              <a:ext uri="{FF2B5EF4-FFF2-40B4-BE49-F238E27FC236}">
                <a16:creationId xmlns:a16="http://schemas.microsoft.com/office/drawing/2014/main" id="{A0F64395-865B-48AD-881E-BA4FE93072AE}"/>
              </a:ext>
            </a:extLst>
          </p:cNvPr>
          <p:cNvPicPr>
            <a:picLocks noGrp="1" noChangeAspect="1"/>
          </p:cNvPicPr>
          <p:nvPr>
            <p:ph idx="1"/>
          </p:nvPr>
        </p:nvPicPr>
        <p:blipFill>
          <a:blip r:embed="rId2"/>
          <a:stretch>
            <a:fillRect/>
          </a:stretch>
        </p:blipFill>
        <p:spPr>
          <a:xfrm>
            <a:off x="1058267" y="1698614"/>
            <a:ext cx="3174014" cy="1669297"/>
          </a:xfrm>
        </p:spPr>
      </p:pic>
      <p:sp>
        <p:nvSpPr>
          <p:cNvPr id="4" name="Slide Number Placeholder 3">
            <a:extLst>
              <a:ext uri="{FF2B5EF4-FFF2-40B4-BE49-F238E27FC236}">
                <a16:creationId xmlns:a16="http://schemas.microsoft.com/office/drawing/2014/main" id="{3BDBB756-F446-47AE-9380-B1041AFE01BC}"/>
              </a:ext>
            </a:extLst>
          </p:cNvPr>
          <p:cNvSpPr>
            <a:spLocks noGrp="1"/>
          </p:cNvSpPr>
          <p:nvPr>
            <p:ph type="sldNum" sz="quarter" idx="12"/>
          </p:nvPr>
        </p:nvSpPr>
        <p:spPr/>
        <p:txBody>
          <a:bodyPr/>
          <a:lstStyle/>
          <a:p>
            <a:fld id="{AD29F1E6-0A42-6342-8A19-FA364A33AB30}" type="slidenum">
              <a:rPr lang="en-US" smtClean="0"/>
              <a:t>16</a:t>
            </a:fld>
            <a:endParaRPr lang="en-US"/>
          </a:p>
        </p:txBody>
      </p:sp>
      <p:pic>
        <p:nvPicPr>
          <p:cNvPr id="8" name="Picture 7">
            <a:extLst>
              <a:ext uri="{FF2B5EF4-FFF2-40B4-BE49-F238E27FC236}">
                <a16:creationId xmlns:a16="http://schemas.microsoft.com/office/drawing/2014/main" id="{C51F0A85-E63C-47F3-B8AD-1147FD113462}"/>
              </a:ext>
            </a:extLst>
          </p:cNvPr>
          <p:cNvPicPr>
            <a:picLocks noChangeAspect="1"/>
          </p:cNvPicPr>
          <p:nvPr/>
        </p:nvPicPr>
        <p:blipFill>
          <a:blip r:embed="rId3"/>
          <a:stretch>
            <a:fillRect/>
          </a:stretch>
        </p:blipFill>
        <p:spPr>
          <a:xfrm>
            <a:off x="1096940" y="3625196"/>
            <a:ext cx="3096667" cy="1669297"/>
          </a:xfrm>
          <a:prstGeom prst="rect">
            <a:avLst/>
          </a:prstGeom>
        </p:spPr>
      </p:pic>
      <p:sp>
        <p:nvSpPr>
          <p:cNvPr id="9" name="TextBox 8">
            <a:extLst>
              <a:ext uri="{FF2B5EF4-FFF2-40B4-BE49-F238E27FC236}">
                <a16:creationId xmlns:a16="http://schemas.microsoft.com/office/drawing/2014/main" id="{0508C9D0-1E39-4038-9071-DC72F5A22AFF}"/>
              </a:ext>
            </a:extLst>
          </p:cNvPr>
          <p:cNvSpPr txBox="1"/>
          <p:nvPr/>
        </p:nvSpPr>
        <p:spPr>
          <a:xfrm>
            <a:off x="1058267" y="1051556"/>
            <a:ext cx="10678462" cy="461665"/>
          </a:xfrm>
          <a:prstGeom prst="rect">
            <a:avLst/>
          </a:prstGeom>
          <a:noFill/>
        </p:spPr>
        <p:txBody>
          <a:bodyPr wrap="square" rtlCol="0">
            <a:spAutoFit/>
          </a:bodyPr>
          <a:lstStyle/>
          <a:p>
            <a:r>
              <a:rPr lang="en-US" sz="2400" dirty="0"/>
              <a:t>Imagine we want to build a cat detector with an MLP. </a:t>
            </a:r>
          </a:p>
        </p:txBody>
      </p:sp>
      <p:sp>
        <p:nvSpPr>
          <p:cNvPr id="10" name="TextBox 9">
            <a:extLst>
              <a:ext uri="{FF2B5EF4-FFF2-40B4-BE49-F238E27FC236}">
                <a16:creationId xmlns:a16="http://schemas.microsoft.com/office/drawing/2014/main" id="{835B977F-C1AC-49AF-B45B-84FD3AF241ED}"/>
              </a:ext>
            </a:extLst>
          </p:cNvPr>
          <p:cNvSpPr txBox="1"/>
          <p:nvPr/>
        </p:nvSpPr>
        <p:spPr>
          <a:xfrm>
            <a:off x="5081283" y="2195552"/>
            <a:ext cx="4583576" cy="830997"/>
          </a:xfrm>
          <a:prstGeom prst="rect">
            <a:avLst/>
          </a:prstGeom>
          <a:noFill/>
        </p:spPr>
        <p:txBody>
          <a:bodyPr wrap="square" rtlCol="0">
            <a:spAutoFit/>
          </a:bodyPr>
          <a:lstStyle/>
          <a:p>
            <a:r>
              <a:rPr lang="en-US" sz="2400" dirty="0"/>
              <a:t>In this case, the </a:t>
            </a:r>
            <a:r>
              <a:rPr lang="en-US" sz="2400" dirty="0">
                <a:solidFill>
                  <a:srgbClr val="C00000"/>
                </a:solidFill>
              </a:rPr>
              <a:t>red weights </a:t>
            </a:r>
            <a:r>
              <a:rPr lang="en-US" sz="2400" dirty="0"/>
              <a:t>will be modified to better recognize cats</a:t>
            </a:r>
          </a:p>
        </p:txBody>
      </p:sp>
      <p:sp>
        <p:nvSpPr>
          <p:cNvPr id="11" name="TextBox 10">
            <a:extLst>
              <a:ext uri="{FF2B5EF4-FFF2-40B4-BE49-F238E27FC236}">
                <a16:creationId xmlns:a16="http://schemas.microsoft.com/office/drawing/2014/main" id="{62B3A796-474D-449E-BF2D-4AF1DBD7D72E}"/>
              </a:ext>
            </a:extLst>
          </p:cNvPr>
          <p:cNvSpPr txBox="1"/>
          <p:nvPr/>
        </p:nvSpPr>
        <p:spPr>
          <a:xfrm>
            <a:off x="5023410" y="4036474"/>
            <a:ext cx="4699323" cy="830997"/>
          </a:xfrm>
          <a:prstGeom prst="rect">
            <a:avLst/>
          </a:prstGeom>
          <a:noFill/>
        </p:spPr>
        <p:txBody>
          <a:bodyPr wrap="square" rtlCol="0">
            <a:spAutoFit/>
          </a:bodyPr>
          <a:lstStyle/>
          <a:p>
            <a:r>
              <a:rPr lang="en-US" sz="2400" dirty="0"/>
              <a:t>In this case, the </a:t>
            </a:r>
            <a:r>
              <a:rPr lang="en-US" sz="2400" dirty="0">
                <a:solidFill>
                  <a:srgbClr val="00B050"/>
                </a:solidFill>
              </a:rPr>
              <a:t>green weights</a:t>
            </a:r>
            <a:r>
              <a:rPr lang="en-US" sz="2400" dirty="0"/>
              <a:t> will be modified.</a:t>
            </a:r>
          </a:p>
        </p:txBody>
      </p:sp>
      <p:sp>
        <p:nvSpPr>
          <p:cNvPr id="12" name="TextBox 11">
            <a:extLst>
              <a:ext uri="{FF2B5EF4-FFF2-40B4-BE49-F238E27FC236}">
                <a16:creationId xmlns:a16="http://schemas.microsoft.com/office/drawing/2014/main" id="{F960A8B7-3F25-4DF3-B8F7-77BF9B2E15CE}"/>
              </a:ext>
            </a:extLst>
          </p:cNvPr>
          <p:cNvSpPr txBox="1"/>
          <p:nvPr/>
        </p:nvSpPr>
        <p:spPr>
          <a:xfrm>
            <a:off x="1058267" y="5432148"/>
            <a:ext cx="10678462" cy="830997"/>
          </a:xfrm>
          <a:prstGeom prst="rect">
            <a:avLst/>
          </a:prstGeom>
          <a:noFill/>
        </p:spPr>
        <p:txBody>
          <a:bodyPr wrap="square" rtlCol="0">
            <a:spAutoFit/>
          </a:bodyPr>
          <a:lstStyle/>
          <a:p>
            <a:r>
              <a:rPr lang="en-US" sz="2400" dirty="0"/>
              <a:t>We are learning redundant features. Approach is not robust, as cats could appear in yet another position.</a:t>
            </a:r>
          </a:p>
        </p:txBody>
      </p:sp>
    </p:spTree>
    <p:extLst>
      <p:ext uri="{BB962C8B-B14F-4D97-AF65-F5344CB8AC3E}">
        <p14:creationId xmlns:p14="http://schemas.microsoft.com/office/powerpoint/2010/main" val="4240927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83429-CAFA-4A64-B905-BB7BE412A322}"/>
              </a:ext>
            </a:extLst>
          </p:cNvPr>
          <p:cNvSpPr>
            <a:spLocks noGrp="1"/>
          </p:cNvSpPr>
          <p:nvPr>
            <p:ph type="title"/>
          </p:nvPr>
        </p:nvSpPr>
        <p:spPr/>
        <p:txBody>
          <a:bodyPr/>
          <a:lstStyle/>
          <a:p>
            <a:r>
              <a:rPr lang="en-US" dirty="0"/>
              <a:t>Drawbacks</a:t>
            </a:r>
          </a:p>
        </p:txBody>
      </p:sp>
      <p:sp>
        <p:nvSpPr>
          <p:cNvPr id="3" name="Content Placeholder 2">
            <a:extLst>
              <a:ext uri="{FF2B5EF4-FFF2-40B4-BE49-F238E27FC236}">
                <a16:creationId xmlns:a16="http://schemas.microsoft.com/office/drawing/2014/main" id="{39FAB0FE-3010-4191-AB1C-0AE19E6F3514}"/>
              </a:ext>
            </a:extLst>
          </p:cNvPr>
          <p:cNvSpPr>
            <a:spLocks noGrp="1"/>
          </p:cNvSpPr>
          <p:nvPr>
            <p:ph idx="1"/>
          </p:nvPr>
        </p:nvSpPr>
        <p:spPr>
          <a:xfrm>
            <a:off x="932496" y="1177758"/>
            <a:ext cx="3426853" cy="4659516"/>
          </a:xfrm>
        </p:spPr>
        <p:txBody>
          <a:bodyPr/>
          <a:lstStyle/>
          <a:p>
            <a:r>
              <a:rPr lang="en-US" dirty="0"/>
              <a:t>Example: CIFAR10</a:t>
            </a:r>
          </a:p>
          <a:p>
            <a:endParaRPr lang="en-US" dirty="0"/>
          </a:p>
          <a:p>
            <a:r>
              <a:rPr lang="en-US" dirty="0"/>
              <a:t>Simple 32x32 color images (3 channels)</a:t>
            </a:r>
          </a:p>
          <a:p>
            <a:endParaRPr lang="en-US" dirty="0"/>
          </a:p>
          <a:p>
            <a:r>
              <a:rPr lang="en-US" dirty="0"/>
              <a:t>Each pixel is a feature: an MLP would have 32x32x3+1 = </a:t>
            </a:r>
            <a:r>
              <a:rPr lang="en-US" dirty="0">
                <a:solidFill>
                  <a:srgbClr val="FF0000"/>
                </a:solidFill>
              </a:rPr>
              <a:t>3073 weights per neuron</a:t>
            </a:r>
            <a:r>
              <a:rPr lang="en-US" dirty="0"/>
              <a:t>!</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30C7FEB-217E-433A-841B-577360F9680B}"/>
              </a:ext>
            </a:extLst>
          </p:cNvPr>
          <p:cNvSpPr>
            <a:spLocks noGrp="1"/>
          </p:cNvSpPr>
          <p:nvPr>
            <p:ph type="sldNum" sz="quarter" idx="12"/>
          </p:nvPr>
        </p:nvSpPr>
        <p:spPr/>
        <p:txBody>
          <a:bodyPr/>
          <a:lstStyle/>
          <a:p>
            <a:fld id="{AD29F1E6-0A42-6342-8A19-FA364A33AB30}" type="slidenum">
              <a:rPr lang="en-US" smtClean="0"/>
              <a:t>17</a:t>
            </a:fld>
            <a:endParaRPr lang="en-US"/>
          </a:p>
        </p:txBody>
      </p:sp>
      <p:pic>
        <p:nvPicPr>
          <p:cNvPr id="6" name="Picture 5">
            <a:extLst>
              <a:ext uri="{FF2B5EF4-FFF2-40B4-BE49-F238E27FC236}">
                <a16:creationId xmlns:a16="http://schemas.microsoft.com/office/drawing/2014/main" id="{30D802C4-AAAC-4980-BC22-A5E0D263DB53}"/>
              </a:ext>
            </a:extLst>
          </p:cNvPr>
          <p:cNvPicPr>
            <a:picLocks noChangeAspect="1"/>
          </p:cNvPicPr>
          <p:nvPr/>
        </p:nvPicPr>
        <p:blipFill>
          <a:blip r:embed="rId2"/>
          <a:stretch>
            <a:fillRect/>
          </a:stretch>
        </p:blipFill>
        <p:spPr>
          <a:xfrm>
            <a:off x="4587947" y="1632393"/>
            <a:ext cx="7016307" cy="3458037"/>
          </a:xfrm>
          <a:prstGeom prst="rect">
            <a:avLst/>
          </a:prstGeom>
        </p:spPr>
      </p:pic>
    </p:spTree>
    <p:extLst>
      <p:ext uri="{BB962C8B-B14F-4D97-AF65-F5344CB8AC3E}">
        <p14:creationId xmlns:p14="http://schemas.microsoft.com/office/powerpoint/2010/main" val="4101300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9411-9002-41AB-8959-EF491077ABC7}"/>
              </a:ext>
            </a:extLst>
          </p:cNvPr>
          <p:cNvSpPr>
            <a:spLocks noGrp="1"/>
          </p:cNvSpPr>
          <p:nvPr>
            <p:ph type="title"/>
          </p:nvPr>
        </p:nvSpPr>
        <p:spPr/>
        <p:txBody>
          <a:bodyPr/>
          <a:lstStyle/>
          <a:p>
            <a:r>
              <a:rPr lang="en-US" dirty="0"/>
              <a:t>Drawbacks</a:t>
            </a:r>
          </a:p>
        </p:txBody>
      </p:sp>
      <p:sp>
        <p:nvSpPr>
          <p:cNvPr id="3" name="Content Placeholder 2">
            <a:extLst>
              <a:ext uri="{FF2B5EF4-FFF2-40B4-BE49-F238E27FC236}">
                <a16:creationId xmlns:a16="http://schemas.microsoft.com/office/drawing/2014/main" id="{8FBB775F-0E33-4F96-85A4-325452A9DB5F}"/>
              </a:ext>
            </a:extLst>
          </p:cNvPr>
          <p:cNvSpPr>
            <a:spLocks noGrp="1"/>
          </p:cNvSpPr>
          <p:nvPr>
            <p:ph idx="1"/>
          </p:nvPr>
        </p:nvSpPr>
        <p:spPr>
          <a:xfrm>
            <a:off x="648220" y="1147357"/>
            <a:ext cx="6771152" cy="4563285"/>
          </a:xfrm>
        </p:spPr>
        <p:txBody>
          <a:bodyPr/>
          <a:lstStyle/>
          <a:p>
            <a:r>
              <a:rPr lang="en-US" dirty="0"/>
              <a:t>Example:  ImageNet</a:t>
            </a:r>
          </a:p>
          <a:p>
            <a:endParaRPr lang="en-US" dirty="0"/>
          </a:p>
          <a:p>
            <a:r>
              <a:rPr lang="en-US" dirty="0"/>
              <a:t>Images are usually 224x224x3: an MLP would have  </a:t>
            </a:r>
            <a:r>
              <a:rPr lang="en-US" dirty="0">
                <a:solidFill>
                  <a:srgbClr val="C00000"/>
                </a:solidFill>
              </a:rPr>
              <a:t>150129 weights per neuron</a:t>
            </a:r>
            <a:r>
              <a:rPr lang="en-US" dirty="0"/>
              <a:t>. If the first layer of the MLP is around 128 nodes, which is small, this already becomes very heavy to calculate.</a:t>
            </a:r>
          </a:p>
          <a:p>
            <a:endParaRPr lang="en-US" dirty="0"/>
          </a:p>
          <a:p>
            <a:r>
              <a:rPr lang="en-US" dirty="0"/>
              <a:t>Model complexity is extremely high: overfitting.</a:t>
            </a:r>
          </a:p>
        </p:txBody>
      </p:sp>
      <p:sp>
        <p:nvSpPr>
          <p:cNvPr id="4" name="Slide Number Placeholder 3">
            <a:extLst>
              <a:ext uri="{FF2B5EF4-FFF2-40B4-BE49-F238E27FC236}">
                <a16:creationId xmlns:a16="http://schemas.microsoft.com/office/drawing/2014/main" id="{C05AA871-9594-40F1-A12E-C1905C4033C2}"/>
              </a:ext>
            </a:extLst>
          </p:cNvPr>
          <p:cNvSpPr>
            <a:spLocks noGrp="1"/>
          </p:cNvSpPr>
          <p:nvPr>
            <p:ph type="sldNum" sz="quarter" idx="12"/>
          </p:nvPr>
        </p:nvSpPr>
        <p:spPr/>
        <p:txBody>
          <a:bodyPr/>
          <a:lstStyle/>
          <a:p>
            <a:fld id="{AD29F1E6-0A42-6342-8A19-FA364A33AB30}" type="slidenum">
              <a:rPr lang="en-US" smtClean="0"/>
              <a:t>18</a:t>
            </a:fld>
            <a:endParaRPr lang="en-US"/>
          </a:p>
        </p:txBody>
      </p:sp>
      <p:pic>
        <p:nvPicPr>
          <p:cNvPr id="6" name="Picture 5">
            <a:extLst>
              <a:ext uri="{FF2B5EF4-FFF2-40B4-BE49-F238E27FC236}">
                <a16:creationId xmlns:a16="http://schemas.microsoft.com/office/drawing/2014/main" id="{1EC4E8A8-7A29-47DC-86B8-5C2F64CC177C}"/>
              </a:ext>
            </a:extLst>
          </p:cNvPr>
          <p:cNvPicPr>
            <a:picLocks noChangeAspect="1"/>
          </p:cNvPicPr>
          <p:nvPr/>
        </p:nvPicPr>
        <p:blipFill>
          <a:blip r:embed="rId2"/>
          <a:stretch>
            <a:fillRect/>
          </a:stretch>
        </p:blipFill>
        <p:spPr>
          <a:xfrm>
            <a:off x="7700713" y="1772228"/>
            <a:ext cx="4036017" cy="3840151"/>
          </a:xfrm>
          <a:prstGeom prst="rect">
            <a:avLst/>
          </a:prstGeom>
        </p:spPr>
      </p:pic>
    </p:spTree>
    <p:extLst>
      <p:ext uri="{BB962C8B-B14F-4D97-AF65-F5344CB8AC3E}">
        <p14:creationId xmlns:p14="http://schemas.microsoft.com/office/powerpoint/2010/main" val="583435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219085C-C50B-4A4C-A7C4-4583E8FEA1B3}"/>
              </a:ext>
            </a:extLst>
          </p:cNvPr>
          <p:cNvSpPr>
            <a:spLocks noGrp="1"/>
          </p:cNvSpPr>
          <p:nvPr>
            <p:ph type="title"/>
          </p:nvPr>
        </p:nvSpPr>
        <p:spPr>
          <a:xfrm>
            <a:off x="963084" y="2747962"/>
            <a:ext cx="10363200" cy="1362076"/>
          </a:xfrm>
        </p:spPr>
        <p:txBody>
          <a:bodyPr/>
          <a:lstStyle/>
          <a:p>
            <a:r>
              <a:rPr lang="en-US" dirty="0"/>
              <a:t>Convolutional Neural Networks</a:t>
            </a:r>
          </a:p>
        </p:txBody>
      </p:sp>
      <p:sp>
        <p:nvSpPr>
          <p:cNvPr id="10" name="Text Placeholder 9">
            <a:extLst>
              <a:ext uri="{FF2B5EF4-FFF2-40B4-BE49-F238E27FC236}">
                <a16:creationId xmlns:a16="http://schemas.microsoft.com/office/drawing/2014/main" id="{ED5CAEDA-E0E0-41DB-8A59-5198DB489BB4}"/>
              </a:ext>
            </a:extLst>
          </p:cNvPr>
          <p:cNvSpPr>
            <a:spLocks noGrp="1"/>
          </p:cNvSpPr>
          <p:nvPr>
            <p:ph type="body" idx="1"/>
          </p:nvPr>
        </p:nvSpPr>
        <p:spPr>
          <a:xfrm>
            <a:off x="963084" y="3429000"/>
            <a:ext cx="10363200" cy="387093"/>
          </a:xfrm>
        </p:spPr>
        <p:txBody>
          <a:bodyPr/>
          <a:lstStyle/>
          <a:p>
            <a:r>
              <a:rPr lang="en-US" dirty="0"/>
              <a:t>The smart way of looking at images</a:t>
            </a:r>
          </a:p>
        </p:txBody>
      </p:sp>
      <p:sp>
        <p:nvSpPr>
          <p:cNvPr id="4" name="Slide Number Placeholder 3">
            <a:extLst>
              <a:ext uri="{FF2B5EF4-FFF2-40B4-BE49-F238E27FC236}">
                <a16:creationId xmlns:a16="http://schemas.microsoft.com/office/drawing/2014/main" id="{6827F5ED-5D5E-4934-B2EA-54F80229D5DA}"/>
              </a:ext>
            </a:extLst>
          </p:cNvPr>
          <p:cNvSpPr>
            <a:spLocks noGrp="1"/>
          </p:cNvSpPr>
          <p:nvPr>
            <p:ph type="sldNum" sz="quarter" idx="12"/>
          </p:nvPr>
        </p:nvSpPr>
        <p:spPr/>
        <p:txBody>
          <a:bodyPr/>
          <a:lstStyle/>
          <a:p>
            <a:fld id="{AD29F1E6-0A42-6342-8A19-FA364A33AB30}" type="slidenum">
              <a:rPr lang="en-US" smtClean="0"/>
              <a:t>19</a:t>
            </a:fld>
            <a:endParaRPr lang="en-US"/>
          </a:p>
        </p:txBody>
      </p:sp>
    </p:spTree>
    <p:extLst>
      <p:ext uri="{BB962C8B-B14F-4D97-AF65-F5344CB8AC3E}">
        <p14:creationId xmlns:p14="http://schemas.microsoft.com/office/powerpoint/2010/main" val="814297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D1BC-F81D-4F53-A1B6-A43BF75926A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A8E1BD2-04CB-4C9B-8EF9-4830B36D0A2B}"/>
              </a:ext>
            </a:extLst>
          </p:cNvPr>
          <p:cNvSpPr>
            <a:spLocks noGrp="1"/>
          </p:cNvSpPr>
          <p:nvPr>
            <p:ph idx="1"/>
          </p:nvPr>
        </p:nvSpPr>
        <p:spPr>
          <a:xfrm>
            <a:off x="829605" y="1547710"/>
            <a:ext cx="10532790" cy="4893433"/>
          </a:xfrm>
        </p:spPr>
        <p:txBody>
          <a:bodyPr/>
          <a:lstStyle/>
          <a:p>
            <a:pPr marL="457200" indent="-457200">
              <a:buFont typeface="Arial" panose="020B0604020202020204" pitchFamily="34" charset="0"/>
              <a:buChar char="•"/>
            </a:pPr>
            <a:r>
              <a:rPr lang="en-US" dirty="0"/>
              <a:t>Image analysis: why neural networks?</a:t>
            </a:r>
          </a:p>
          <a:p>
            <a:pPr marL="457200" indent="-457200">
              <a:buFont typeface="Arial" panose="020B0604020202020204" pitchFamily="34" charset="0"/>
              <a:buChar char="•"/>
            </a:pPr>
            <a:r>
              <a:rPr lang="en-US" dirty="0"/>
              <a:t>Multi Layer Perceptron refresher</a:t>
            </a:r>
          </a:p>
          <a:p>
            <a:pPr marL="457200" indent="-457200">
              <a:buFont typeface="Arial" panose="020B0604020202020204" pitchFamily="34" charset="0"/>
              <a:buChar char="•"/>
            </a:pPr>
            <a:r>
              <a:rPr lang="en-US" dirty="0"/>
              <a:t>Convolutional Neural Networks</a:t>
            </a:r>
          </a:p>
          <a:p>
            <a:pPr marL="1200120" lvl="1" indent="-457200">
              <a:buFont typeface="Arial" panose="020B0604020202020204" pitchFamily="34" charset="0"/>
              <a:buChar char="•"/>
            </a:pPr>
            <a:r>
              <a:rPr lang="en-US" dirty="0"/>
              <a:t>How they work</a:t>
            </a:r>
          </a:p>
          <a:p>
            <a:pPr marL="1200120" lvl="1" indent="-457200">
              <a:buFont typeface="Arial" panose="020B0604020202020204" pitchFamily="34" charset="0"/>
              <a:buChar char="•"/>
            </a:pPr>
            <a:r>
              <a:rPr lang="en-US" dirty="0"/>
              <a:t>How to build them</a:t>
            </a:r>
          </a:p>
          <a:p>
            <a:pPr marL="457200" indent="-457200">
              <a:buFont typeface="Arial" panose="020B0604020202020204" pitchFamily="34" charset="0"/>
              <a:buChar char="•"/>
            </a:pPr>
            <a:r>
              <a:rPr lang="en-US" dirty="0"/>
              <a:t>Building your own image classifier</a:t>
            </a:r>
          </a:p>
          <a:p>
            <a:pPr marL="457200" indent="-457200">
              <a:buFont typeface="Arial" panose="020B0604020202020204" pitchFamily="34" charset="0"/>
              <a:buChar char="•"/>
            </a:pPr>
            <a:r>
              <a:rPr lang="en-US" dirty="0"/>
              <a:t>Evolution of CNNs</a:t>
            </a:r>
          </a:p>
        </p:txBody>
      </p:sp>
      <p:sp>
        <p:nvSpPr>
          <p:cNvPr id="4" name="Slide Number Placeholder 3">
            <a:extLst>
              <a:ext uri="{FF2B5EF4-FFF2-40B4-BE49-F238E27FC236}">
                <a16:creationId xmlns:a16="http://schemas.microsoft.com/office/drawing/2014/main" id="{B8352664-D264-4DDB-94B7-BE29C4603E12}"/>
              </a:ext>
            </a:extLst>
          </p:cNvPr>
          <p:cNvSpPr>
            <a:spLocks noGrp="1"/>
          </p:cNvSpPr>
          <p:nvPr>
            <p:ph type="sldNum" sz="quarter" idx="12"/>
          </p:nvPr>
        </p:nvSpPr>
        <p:spPr/>
        <p:txBody>
          <a:bodyPr/>
          <a:lstStyle/>
          <a:p>
            <a:fld id="{AD29F1E6-0A42-6342-8A19-FA364A33AB30}" type="slidenum">
              <a:rPr lang="en-US" smtClean="0"/>
              <a:t>2</a:t>
            </a:fld>
            <a:endParaRPr lang="en-US"/>
          </a:p>
        </p:txBody>
      </p:sp>
    </p:spTree>
    <p:extLst>
      <p:ext uri="{BB962C8B-B14F-4D97-AF65-F5344CB8AC3E}">
        <p14:creationId xmlns:p14="http://schemas.microsoft.com/office/powerpoint/2010/main" val="3811132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F5C9-0E12-452B-9974-FEFE4039982C}"/>
              </a:ext>
            </a:extLst>
          </p:cNvPr>
          <p:cNvSpPr>
            <a:spLocks noGrp="1"/>
          </p:cNvSpPr>
          <p:nvPr>
            <p:ph type="title"/>
          </p:nvPr>
        </p:nvSpPr>
        <p:spPr/>
        <p:txBody>
          <a:bodyPr/>
          <a:lstStyle/>
          <a:p>
            <a:r>
              <a:rPr lang="en-US" dirty="0"/>
              <a:t>Basics of CNNs</a:t>
            </a:r>
          </a:p>
        </p:txBody>
      </p:sp>
      <p:sp>
        <p:nvSpPr>
          <p:cNvPr id="3" name="Content Placeholder 2">
            <a:extLst>
              <a:ext uri="{FF2B5EF4-FFF2-40B4-BE49-F238E27FC236}">
                <a16:creationId xmlns:a16="http://schemas.microsoft.com/office/drawing/2014/main" id="{42DAA9DB-B239-4940-8EBF-03EE1294594B}"/>
              </a:ext>
            </a:extLst>
          </p:cNvPr>
          <p:cNvSpPr>
            <a:spLocks noGrp="1"/>
          </p:cNvSpPr>
          <p:nvPr>
            <p:ph idx="1"/>
          </p:nvPr>
        </p:nvSpPr>
        <p:spPr>
          <a:xfrm>
            <a:off x="833415" y="1177758"/>
            <a:ext cx="10327008" cy="4425600"/>
          </a:xfrm>
        </p:spPr>
        <p:txBody>
          <a:bodyPr/>
          <a:lstStyle/>
          <a:p>
            <a:r>
              <a:rPr lang="en-US" dirty="0"/>
              <a:t>We know that MLPs:</a:t>
            </a:r>
          </a:p>
          <a:p>
            <a:pPr marL="457200" indent="-457200">
              <a:buFont typeface="Arial" panose="020B0604020202020204" pitchFamily="34" charset="0"/>
              <a:buChar char="•"/>
            </a:pPr>
            <a:r>
              <a:rPr lang="en-US" sz="2400" dirty="0"/>
              <a:t>Do not scale well for images</a:t>
            </a:r>
          </a:p>
          <a:p>
            <a:pPr marL="457200" indent="-457200">
              <a:buFont typeface="Arial" panose="020B0604020202020204" pitchFamily="34" charset="0"/>
              <a:buChar char="•"/>
            </a:pPr>
            <a:r>
              <a:rPr lang="en-US" sz="2400" dirty="0"/>
              <a:t>Ignore the information bought by </a:t>
            </a:r>
            <a:r>
              <a:rPr lang="en-US" sz="2400" dirty="0">
                <a:solidFill>
                  <a:srgbClr val="C00000"/>
                </a:solidFill>
              </a:rPr>
              <a:t>pixel position and correlation with neighbors</a:t>
            </a:r>
          </a:p>
          <a:p>
            <a:pPr marL="457200" indent="-457200">
              <a:buFont typeface="Arial" panose="020B0604020202020204" pitchFamily="34" charset="0"/>
              <a:buChar char="•"/>
            </a:pPr>
            <a:r>
              <a:rPr lang="en-US" sz="2400" dirty="0"/>
              <a:t>Cannot handle </a:t>
            </a:r>
            <a:r>
              <a:rPr lang="en-US" sz="2400" dirty="0">
                <a:solidFill>
                  <a:srgbClr val="C00000"/>
                </a:solidFill>
              </a:rPr>
              <a:t>translations</a:t>
            </a:r>
          </a:p>
          <a:p>
            <a:r>
              <a:rPr lang="en-US" dirty="0"/>
              <a:t>The general idea of CNNs is to intelligently adapt to properties of images:</a:t>
            </a:r>
          </a:p>
          <a:p>
            <a:pPr marL="457200" indent="-457200">
              <a:buFont typeface="Arial" panose="020B0604020202020204" pitchFamily="34" charset="0"/>
              <a:buChar char="•"/>
            </a:pPr>
            <a:r>
              <a:rPr lang="en-US" sz="2400" dirty="0"/>
              <a:t>Pixel position and neighborhood has </a:t>
            </a:r>
            <a:r>
              <a:rPr lang="en-US" sz="2400" dirty="0">
                <a:solidFill>
                  <a:srgbClr val="C00000"/>
                </a:solidFill>
              </a:rPr>
              <a:t>semantic meaning</a:t>
            </a:r>
            <a:r>
              <a:rPr lang="en-US" sz="2400" dirty="0"/>
              <a:t>. </a:t>
            </a:r>
          </a:p>
          <a:p>
            <a:pPr marL="457200" indent="-457200">
              <a:buFont typeface="Arial" panose="020B0604020202020204" pitchFamily="34" charset="0"/>
              <a:buChar char="•"/>
            </a:pPr>
            <a:r>
              <a:rPr lang="en-US" sz="2400" dirty="0"/>
              <a:t>Elements of interest can appear </a:t>
            </a:r>
            <a:r>
              <a:rPr lang="en-US" sz="2400" dirty="0">
                <a:solidFill>
                  <a:srgbClr val="C00000"/>
                </a:solidFill>
              </a:rPr>
              <a:t>anywhere in the image</a:t>
            </a:r>
            <a:r>
              <a:rPr lang="en-US" sz="2400" dirty="0"/>
              <a:t>.</a:t>
            </a:r>
          </a:p>
          <a:p>
            <a:pPr marL="457200" indent="-457200">
              <a:buFontTx/>
              <a:buChar char="-"/>
            </a:pPr>
            <a:endParaRPr lang="en-US" dirty="0"/>
          </a:p>
        </p:txBody>
      </p:sp>
      <p:sp>
        <p:nvSpPr>
          <p:cNvPr id="4" name="Slide Number Placeholder 3">
            <a:extLst>
              <a:ext uri="{FF2B5EF4-FFF2-40B4-BE49-F238E27FC236}">
                <a16:creationId xmlns:a16="http://schemas.microsoft.com/office/drawing/2014/main" id="{2753FD8E-791B-4940-A6A9-4C17FFE9B32E}"/>
              </a:ext>
            </a:extLst>
          </p:cNvPr>
          <p:cNvSpPr>
            <a:spLocks noGrp="1"/>
          </p:cNvSpPr>
          <p:nvPr>
            <p:ph type="sldNum" sz="quarter" idx="12"/>
          </p:nvPr>
        </p:nvSpPr>
        <p:spPr/>
        <p:txBody>
          <a:bodyPr/>
          <a:lstStyle/>
          <a:p>
            <a:fld id="{AD29F1E6-0A42-6342-8A19-FA364A33AB30}" type="slidenum">
              <a:rPr lang="en-US" smtClean="0"/>
              <a:t>20</a:t>
            </a:fld>
            <a:endParaRPr lang="en-US"/>
          </a:p>
        </p:txBody>
      </p:sp>
    </p:spTree>
    <p:extLst>
      <p:ext uri="{BB962C8B-B14F-4D97-AF65-F5344CB8AC3E}">
        <p14:creationId xmlns:p14="http://schemas.microsoft.com/office/powerpoint/2010/main" val="1066115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34B326-0616-4C8C-930C-6C05F8B05234}"/>
              </a:ext>
            </a:extLst>
          </p:cNvPr>
          <p:cNvSpPr>
            <a:spLocks noGrp="1"/>
          </p:cNvSpPr>
          <p:nvPr>
            <p:ph type="sldNum" sz="quarter" idx="12"/>
          </p:nvPr>
        </p:nvSpPr>
        <p:spPr/>
        <p:txBody>
          <a:bodyPr/>
          <a:lstStyle/>
          <a:p>
            <a:fld id="{AD29F1E6-0A42-6342-8A19-FA364A33AB30}" type="slidenum">
              <a:rPr lang="en-US" smtClean="0"/>
              <a:t>21</a:t>
            </a:fld>
            <a:endParaRPr lang="en-US"/>
          </a:p>
        </p:txBody>
      </p:sp>
      <p:pic>
        <p:nvPicPr>
          <p:cNvPr id="10" name="Content Placeholder 9">
            <a:extLst>
              <a:ext uri="{FF2B5EF4-FFF2-40B4-BE49-F238E27FC236}">
                <a16:creationId xmlns:a16="http://schemas.microsoft.com/office/drawing/2014/main" id="{FD3A113F-C5BB-442B-B06C-29FD672CD31D}"/>
              </a:ext>
            </a:extLst>
          </p:cNvPr>
          <p:cNvPicPr>
            <a:picLocks noGrp="1" noChangeAspect="1"/>
          </p:cNvPicPr>
          <p:nvPr>
            <p:ph idx="1"/>
          </p:nvPr>
        </p:nvPicPr>
        <p:blipFill>
          <a:blip r:embed="rId2"/>
          <a:stretch>
            <a:fillRect/>
          </a:stretch>
        </p:blipFill>
        <p:spPr>
          <a:xfrm>
            <a:off x="2205503" y="1402960"/>
            <a:ext cx="7582557" cy="1661304"/>
          </a:xfrm>
        </p:spPr>
      </p:pic>
      <p:sp>
        <p:nvSpPr>
          <p:cNvPr id="11" name="TextBox 10">
            <a:extLst>
              <a:ext uri="{FF2B5EF4-FFF2-40B4-BE49-F238E27FC236}">
                <a16:creationId xmlns:a16="http://schemas.microsoft.com/office/drawing/2014/main" id="{0A9C6DA4-342B-49AB-A601-F2623ACDFAF8}"/>
              </a:ext>
            </a:extLst>
          </p:cNvPr>
          <p:cNvSpPr txBox="1"/>
          <p:nvPr/>
        </p:nvSpPr>
        <p:spPr>
          <a:xfrm>
            <a:off x="2828261" y="3138305"/>
            <a:ext cx="2381693" cy="369332"/>
          </a:xfrm>
          <a:prstGeom prst="rect">
            <a:avLst/>
          </a:prstGeom>
          <a:noFill/>
        </p:spPr>
        <p:txBody>
          <a:bodyPr wrap="square" rtlCol="0">
            <a:spAutoFit/>
          </a:bodyPr>
          <a:lstStyle/>
          <a:p>
            <a:pPr algn="ctr"/>
            <a:r>
              <a:rPr lang="en-US" dirty="0"/>
              <a:t>MLP</a:t>
            </a:r>
          </a:p>
        </p:txBody>
      </p:sp>
      <p:sp>
        <p:nvSpPr>
          <p:cNvPr id="12" name="TextBox 11">
            <a:extLst>
              <a:ext uri="{FF2B5EF4-FFF2-40B4-BE49-F238E27FC236}">
                <a16:creationId xmlns:a16="http://schemas.microsoft.com/office/drawing/2014/main" id="{7C4D875B-F476-4119-BE1C-3A5BF994D49B}"/>
              </a:ext>
            </a:extLst>
          </p:cNvPr>
          <p:cNvSpPr txBox="1"/>
          <p:nvPr/>
        </p:nvSpPr>
        <p:spPr>
          <a:xfrm>
            <a:off x="6627628" y="3138305"/>
            <a:ext cx="2381693" cy="369332"/>
          </a:xfrm>
          <a:prstGeom prst="rect">
            <a:avLst/>
          </a:prstGeom>
          <a:noFill/>
        </p:spPr>
        <p:txBody>
          <a:bodyPr wrap="square" rtlCol="0">
            <a:spAutoFit/>
          </a:bodyPr>
          <a:lstStyle/>
          <a:p>
            <a:pPr algn="ctr"/>
            <a:r>
              <a:rPr lang="en-US" dirty="0"/>
              <a:t>CNN</a:t>
            </a:r>
          </a:p>
        </p:txBody>
      </p:sp>
      <p:sp>
        <p:nvSpPr>
          <p:cNvPr id="13" name="Content Placeholder 2">
            <a:extLst>
              <a:ext uri="{FF2B5EF4-FFF2-40B4-BE49-F238E27FC236}">
                <a16:creationId xmlns:a16="http://schemas.microsoft.com/office/drawing/2014/main" id="{C74D1BCB-32E6-4B0B-95B3-8F936180EEF6}"/>
              </a:ext>
            </a:extLst>
          </p:cNvPr>
          <p:cNvSpPr txBox="1">
            <a:spLocks/>
          </p:cNvSpPr>
          <p:nvPr/>
        </p:nvSpPr>
        <p:spPr>
          <a:xfrm>
            <a:off x="650061" y="3676960"/>
            <a:ext cx="10891877" cy="243447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CNNs are also composed of layers, but those layers are not fully connected: they have</a:t>
            </a:r>
            <a:r>
              <a:rPr lang="en-US" dirty="0">
                <a:solidFill>
                  <a:srgbClr val="C00000"/>
                </a:solidFill>
              </a:rPr>
              <a:t> filters</a:t>
            </a:r>
            <a:r>
              <a:rPr lang="en-US" dirty="0"/>
              <a:t>, sets of cube-shaped weights that are applied throughout the image. Each 2D slice of the filters are called </a:t>
            </a:r>
            <a:r>
              <a:rPr lang="en-US" dirty="0">
                <a:solidFill>
                  <a:srgbClr val="C00000"/>
                </a:solidFill>
              </a:rPr>
              <a:t>kernels</a:t>
            </a:r>
            <a:r>
              <a:rPr lang="en-US" dirty="0"/>
              <a:t>.</a:t>
            </a:r>
          </a:p>
          <a:p>
            <a:r>
              <a:rPr lang="en-US" dirty="0"/>
              <a:t>These filters introduce </a:t>
            </a:r>
            <a:r>
              <a:rPr lang="en-US" dirty="0">
                <a:solidFill>
                  <a:srgbClr val="C00000"/>
                </a:solidFill>
              </a:rPr>
              <a:t>translation invariance </a:t>
            </a:r>
            <a:r>
              <a:rPr lang="en-US" dirty="0"/>
              <a:t>and </a:t>
            </a:r>
            <a:r>
              <a:rPr lang="en-US" dirty="0">
                <a:solidFill>
                  <a:srgbClr val="C00000"/>
                </a:solidFill>
              </a:rPr>
              <a:t>parameter sharing.</a:t>
            </a:r>
          </a:p>
          <a:p>
            <a:r>
              <a:rPr lang="en-US" dirty="0">
                <a:solidFill>
                  <a:schemeClr val="accent1">
                    <a:lumMod val="50000"/>
                  </a:schemeClr>
                </a:solidFill>
              </a:rPr>
              <a:t>How are they applied? Convolutions!</a:t>
            </a:r>
          </a:p>
          <a:p>
            <a:endParaRPr lang="en-US" dirty="0"/>
          </a:p>
        </p:txBody>
      </p:sp>
      <p:sp>
        <p:nvSpPr>
          <p:cNvPr id="8" name="Title 1">
            <a:extLst>
              <a:ext uri="{FF2B5EF4-FFF2-40B4-BE49-F238E27FC236}">
                <a16:creationId xmlns:a16="http://schemas.microsoft.com/office/drawing/2014/main" id="{6CAB0D91-FC2F-4158-BEF1-903DE3F52992}"/>
              </a:ext>
            </a:extLst>
          </p:cNvPr>
          <p:cNvSpPr>
            <a:spLocks noGrp="1"/>
          </p:cNvSpPr>
          <p:nvPr>
            <p:ph type="title"/>
          </p:nvPr>
        </p:nvSpPr>
        <p:spPr>
          <a:xfrm>
            <a:off x="349250" y="215900"/>
            <a:ext cx="11493500" cy="768350"/>
          </a:xfrm>
        </p:spPr>
        <p:txBody>
          <a:bodyPr/>
          <a:lstStyle/>
          <a:p>
            <a:r>
              <a:rPr lang="en-US" dirty="0"/>
              <a:t>Basics of CNNs</a:t>
            </a:r>
          </a:p>
        </p:txBody>
      </p:sp>
    </p:spTree>
    <p:extLst>
      <p:ext uri="{BB962C8B-B14F-4D97-AF65-F5344CB8AC3E}">
        <p14:creationId xmlns:p14="http://schemas.microsoft.com/office/powerpoint/2010/main" val="3223173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E7B8-C040-4816-A00E-830CF2F49E99}"/>
              </a:ext>
            </a:extLst>
          </p:cNvPr>
          <p:cNvSpPr>
            <a:spLocks noGrp="1"/>
          </p:cNvSpPr>
          <p:nvPr>
            <p:ph type="title"/>
          </p:nvPr>
        </p:nvSpPr>
        <p:spPr/>
        <p:txBody>
          <a:bodyPr/>
          <a:lstStyle/>
          <a:p>
            <a:r>
              <a:rPr lang="en-US" dirty="0"/>
              <a:t>Convolution and cross-correlation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38D035-EFFC-4232-89E4-10965B8AED57}"/>
                  </a:ext>
                </a:extLst>
              </p:cNvPr>
              <p:cNvSpPr>
                <a:spLocks noGrp="1"/>
              </p:cNvSpPr>
              <p:nvPr>
                <p:ph idx="1"/>
              </p:nvPr>
            </p:nvSpPr>
            <p:spPr/>
            <p:txBody>
              <a:bodyPr/>
              <a:lstStyle/>
              <a:p>
                <a:pPr marL="457200" indent="-457200">
                  <a:buFont typeface="Arial" panose="020B0604020202020204" pitchFamily="34" charset="0"/>
                  <a:buChar char="•"/>
                </a:pPr>
                <a:r>
                  <a:rPr lang="en-US" dirty="0"/>
                  <a:t>Convolution of f and g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oMath>
                </a14:m>
                <a:r>
                  <a:rPr lang="en-US" dirty="0"/>
                  <a:t> is defined as the integral of the product, having one of the functions inverted and shifted:</a:t>
                </a:r>
              </a:p>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𝑔</m:t>
                          </m:r>
                        </m:e>
                      </m:d>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nary>
                        <m:naryPr>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𝑎</m:t>
                          </m:r>
                        </m:sub>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𝑑𝑎</m:t>
                          </m:r>
                        </m:e>
                      </m:nary>
                    </m:oMath>
                  </m:oMathPara>
                </a14:m>
                <a:endParaRPr lang="en-US" dirty="0"/>
              </a:p>
              <a:p>
                <a:pPr marL="457200" indent="-457200">
                  <a:buFont typeface="Arial" panose="020B0604020202020204" pitchFamily="34" charset="0"/>
                  <a:buChar char="•"/>
                </a:pPr>
                <a:r>
                  <a:rPr lang="en-US" dirty="0"/>
                  <a:t>Discrete convolution:</a:t>
                </a:r>
              </a:p>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𝑔</m:t>
                          </m:r>
                        </m:e>
                      </m:d>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𝑎</m:t>
                          </m:r>
                          <m:r>
                            <a:rPr lang="en-US" b="0" i="1" smtClean="0">
                              <a:latin typeface="Cambria Math" panose="02040503050406030204" pitchFamily="18" charset="0"/>
                            </a:rPr>
                            <m:t>=−∞</m:t>
                          </m:r>
                        </m:sub>
                        <m:sup>
                          <m:r>
                            <a:rPr lang="en-US" b="0" i="1" smtClean="0">
                              <a:latin typeface="Cambria Math" panose="02040503050406030204" pitchFamily="18" charset="0"/>
                            </a:rPr>
                            <m:t>∞</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nary>
                    </m:oMath>
                  </m:oMathPara>
                </a14:m>
                <a:endParaRPr lang="en-US" dirty="0"/>
              </a:p>
              <a:p>
                <a:pPr marL="457200" indent="-457200">
                  <a:buFont typeface="Arial" panose="020B0604020202020204" pitchFamily="34" charset="0"/>
                  <a:buChar char="•"/>
                </a:pPr>
                <a:r>
                  <a:rPr lang="en-US" dirty="0"/>
                  <a:t>Discrete cross-correlation:</a:t>
                </a:r>
              </a:p>
              <a:p>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𝑓</m:t>
                          </m:r>
                          <m:r>
                            <a:rPr lang="en-US" b="0" i="1" smtClean="0">
                              <a:latin typeface="Cambria Math" panose="02040503050406030204" pitchFamily="18" charset="0"/>
                            </a:rPr>
                            <m:t>⋆</m:t>
                          </m:r>
                          <m:r>
                            <a:rPr lang="en-US" i="1">
                              <a:latin typeface="Cambria Math" panose="02040503050406030204" pitchFamily="18" charset="0"/>
                            </a:rPr>
                            <m:t>𝑔</m:t>
                          </m:r>
                        </m:e>
                      </m:d>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i="1">
                              <a:latin typeface="Cambria Math" panose="02040503050406030204" pitchFamily="18" charset="0"/>
                            </a:rPr>
                            <m:t>𝑎</m:t>
                          </m:r>
                          <m:r>
                            <a:rPr lang="en-US" i="1">
                              <a:latin typeface="Cambria Math" panose="02040503050406030204" pitchFamily="18" charset="0"/>
                            </a:rPr>
                            <m:t>=−∞</m:t>
                          </m:r>
                        </m:sub>
                        <m:sup>
                          <m:r>
                            <a:rPr lang="en-US" i="1">
                              <a:latin typeface="Cambria Math" panose="02040503050406030204" pitchFamily="18" charset="0"/>
                            </a:rPr>
                            <m:t>∞</m:t>
                          </m:r>
                        </m:sup>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𝑎</m:t>
                              </m:r>
                            </m:e>
                          </m:d>
                          <m:r>
                            <a:rPr lang="en-US" i="1">
                              <a:latin typeface="Cambria Math" panose="02040503050406030204" pitchFamily="18" charset="0"/>
                            </a:rPr>
                            <m:t>𝑔</m:t>
                          </m:r>
                          <m:r>
                            <a:rPr lang="en-US" i="1">
                              <a:latin typeface="Cambria Math" panose="02040503050406030204" pitchFamily="18" charset="0"/>
                            </a:rPr>
                            <m:t>(</m:t>
                          </m:r>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m:oMathPara>
                </a14:m>
                <a:endParaRPr lang="en-US" dirty="0"/>
              </a:p>
            </p:txBody>
          </p:sp>
        </mc:Choice>
        <mc:Fallback xmlns="">
          <p:sp>
            <p:nvSpPr>
              <p:cNvPr id="3" name="Content Placeholder 2">
                <a:extLst>
                  <a:ext uri="{FF2B5EF4-FFF2-40B4-BE49-F238E27FC236}">
                    <a16:creationId xmlns:a16="http://schemas.microsoft.com/office/drawing/2014/main" id="{5938D035-EFFC-4232-89E4-10965B8AED57}"/>
                  </a:ext>
                </a:extLst>
              </p:cNvPr>
              <p:cNvSpPr>
                <a:spLocks noGrp="1" noRot="1" noChangeAspect="1" noMove="1" noResize="1" noEditPoints="1" noAdjustHandles="1" noChangeArrowheads="1" noChangeShapeType="1" noTextEdit="1"/>
              </p:cNvSpPr>
              <p:nvPr>
                <p:ph idx="1"/>
              </p:nvPr>
            </p:nvSpPr>
            <p:spPr>
              <a:blipFill>
                <a:blip r:embed="rId3"/>
                <a:stretch>
                  <a:fillRect l="-1063" t="-2594" b="-1423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1ACA6F8-DCEA-4E02-B09D-C6E22E718069}"/>
              </a:ext>
            </a:extLst>
          </p:cNvPr>
          <p:cNvSpPr>
            <a:spLocks noGrp="1"/>
          </p:cNvSpPr>
          <p:nvPr>
            <p:ph type="sldNum" sz="quarter" idx="12"/>
          </p:nvPr>
        </p:nvSpPr>
        <p:spPr/>
        <p:txBody>
          <a:bodyPr/>
          <a:lstStyle/>
          <a:p>
            <a:fld id="{AD29F1E6-0A42-6342-8A19-FA364A33AB30}" type="slidenum">
              <a:rPr lang="en-US" smtClean="0"/>
              <a:t>22</a:t>
            </a:fld>
            <a:endParaRPr lang="en-US"/>
          </a:p>
        </p:txBody>
      </p:sp>
      <p:sp>
        <p:nvSpPr>
          <p:cNvPr id="5" name="Oval 4">
            <a:extLst>
              <a:ext uri="{FF2B5EF4-FFF2-40B4-BE49-F238E27FC236}">
                <a16:creationId xmlns:a16="http://schemas.microsoft.com/office/drawing/2014/main" id="{CFC26DD8-28EF-423B-BEB2-BC066C7285BF}"/>
              </a:ext>
            </a:extLst>
          </p:cNvPr>
          <p:cNvSpPr/>
          <p:nvPr/>
        </p:nvSpPr>
        <p:spPr>
          <a:xfrm>
            <a:off x="7181700" y="2334342"/>
            <a:ext cx="369332" cy="369332"/>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7D1825A6-3DAE-435A-843F-38CAB9012286}"/>
              </a:ext>
            </a:extLst>
          </p:cNvPr>
          <p:cNvSpPr txBox="1"/>
          <p:nvPr/>
        </p:nvSpPr>
        <p:spPr>
          <a:xfrm>
            <a:off x="9144000" y="2511380"/>
            <a:ext cx="1996285" cy="923330"/>
          </a:xfrm>
          <a:prstGeom prst="rect">
            <a:avLst/>
          </a:prstGeom>
          <a:noFill/>
        </p:spPr>
        <p:txBody>
          <a:bodyPr wrap="square" rtlCol="0">
            <a:spAutoFit/>
          </a:bodyPr>
          <a:lstStyle/>
          <a:p>
            <a:pPr algn="ctr"/>
            <a:r>
              <a:rPr lang="en-US" dirty="0">
                <a:solidFill>
                  <a:srgbClr val="C00000"/>
                </a:solidFill>
              </a:rPr>
              <a:t>Function is inverted and shifted left by t</a:t>
            </a:r>
          </a:p>
        </p:txBody>
      </p:sp>
      <p:sp>
        <p:nvSpPr>
          <p:cNvPr id="7" name="Freeform: Shape 6">
            <a:extLst>
              <a:ext uri="{FF2B5EF4-FFF2-40B4-BE49-F238E27FC236}">
                <a16:creationId xmlns:a16="http://schemas.microsoft.com/office/drawing/2014/main" id="{643037F8-60D6-4BC3-A966-D81A154DABAE}"/>
              </a:ext>
            </a:extLst>
          </p:cNvPr>
          <p:cNvSpPr/>
          <p:nvPr/>
        </p:nvSpPr>
        <p:spPr>
          <a:xfrm rot="11157181" flipH="1">
            <a:off x="7555772" y="2815027"/>
            <a:ext cx="1839941" cy="187081"/>
          </a:xfrm>
          <a:custGeom>
            <a:avLst/>
            <a:gdLst>
              <a:gd name="connsiteX0" fmla="*/ 0 w 1637414"/>
              <a:gd name="connsiteY0" fmla="*/ 319821 h 404882"/>
              <a:gd name="connsiteX1" fmla="*/ 754912 w 1637414"/>
              <a:gd name="connsiteY1" fmla="*/ 845 h 404882"/>
              <a:gd name="connsiteX2" fmla="*/ 1637414 w 1637414"/>
              <a:gd name="connsiteY2" fmla="*/ 404882 h 404882"/>
            </a:gdLst>
            <a:ahLst/>
            <a:cxnLst>
              <a:cxn ang="0">
                <a:pos x="connsiteX0" y="connsiteY0"/>
              </a:cxn>
              <a:cxn ang="0">
                <a:pos x="connsiteX1" y="connsiteY1"/>
              </a:cxn>
              <a:cxn ang="0">
                <a:pos x="connsiteX2" y="connsiteY2"/>
              </a:cxn>
            </a:cxnLst>
            <a:rect l="l" t="t" r="r" b="b"/>
            <a:pathLst>
              <a:path w="1637414" h="404882">
                <a:moveTo>
                  <a:pt x="0" y="319821"/>
                </a:moveTo>
                <a:cubicBezTo>
                  <a:pt x="241005" y="153244"/>
                  <a:pt x="482010" y="-13332"/>
                  <a:pt x="754912" y="845"/>
                </a:cubicBezTo>
                <a:cubicBezTo>
                  <a:pt x="1027814" y="15022"/>
                  <a:pt x="1332614" y="209952"/>
                  <a:pt x="1637414" y="404882"/>
                </a:cubicBezTo>
              </a:path>
            </a:pathLst>
          </a:custGeom>
          <a:ln w="1270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7017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animBg="1"/>
      <p:bldP spid="7" grpId="0" uiExpan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DE9D7-1AD9-483B-80DF-397DC5AD648B}"/>
              </a:ext>
            </a:extLst>
          </p:cNvPr>
          <p:cNvSpPr>
            <a:spLocks noGrp="1"/>
          </p:cNvSpPr>
          <p:nvPr>
            <p:ph type="title"/>
          </p:nvPr>
        </p:nvSpPr>
        <p:spPr/>
        <p:txBody>
          <a:bodyPr/>
          <a:lstStyle/>
          <a:p>
            <a:r>
              <a:rPr lang="en-US" dirty="0"/>
              <a:t>Convolutions – step by step</a:t>
            </a:r>
          </a:p>
        </p:txBody>
      </p:sp>
      <p:sp>
        <p:nvSpPr>
          <p:cNvPr id="4" name="Slide Number Placeholder 3">
            <a:extLst>
              <a:ext uri="{FF2B5EF4-FFF2-40B4-BE49-F238E27FC236}">
                <a16:creationId xmlns:a16="http://schemas.microsoft.com/office/drawing/2014/main" id="{6A3E8628-901F-48C3-933F-0DBEF912F306}"/>
              </a:ext>
            </a:extLst>
          </p:cNvPr>
          <p:cNvSpPr>
            <a:spLocks noGrp="1"/>
          </p:cNvSpPr>
          <p:nvPr>
            <p:ph type="sldNum" sz="quarter" idx="12"/>
          </p:nvPr>
        </p:nvSpPr>
        <p:spPr/>
        <p:txBody>
          <a:bodyPr/>
          <a:lstStyle/>
          <a:p>
            <a:fld id="{AD29F1E6-0A42-6342-8A19-FA364A33AB30}" type="slidenum">
              <a:rPr lang="en-US" smtClean="0"/>
              <a:t>23</a:t>
            </a:fld>
            <a:endParaRPr lang="en-US"/>
          </a:p>
        </p:txBody>
      </p:sp>
      <p:pic>
        <p:nvPicPr>
          <p:cNvPr id="10" name="Content Placeholder 9">
            <a:extLst>
              <a:ext uri="{FF2B5EF4-FFF2-40B4-BE49-F238E27FC236}">
                <a16:creationId xmlns:a16="http://schemas.microsoft.com/office/drawing/2014/main" id="{7B408036-82CB-41C7-A6C8-BF154FFFEDB4}"/>
              </a:ext>
            </a:extLst>
          </p:cNvPr>
          <p:cNvPicPr>
            <a:picLocks noGrp="1" noChangeAspect="1"/>
          </p:cNvPicPr>
          <p:nvPr>
            <p:ph idx="1"/>
          </p:nvPr>
        </p:nvPicPr>
        <p:blipFill>
          <a:blip r:embed="rId2"/>
          <a:stretch>
            <a:fillRect/>
          </a:stretch>
        </p:blipFill>
        <p:spPr>
          <a:xfrm>
            <a:off x="829776" y="1287424"/>
            <a:ext cx="5902575" cy="4283152"/>
          </a:xfrm>
        </p:spPr>
      </p:pic>
      <p:pic>
        <p:nvPicPr>
          <p:cNvPr id="5" name="Picture 4">
            <a:extLst>
              <a:ext uri="{FF2B5EF4-FFF2-40B4-BE49-F238E27FC236}">
                <a16:creationId xmlns:a16="http://schemas.microsoft.com/office/drawing/2014/main" id="{03A4C2B5-0697-4AF0-A66D-89B038C32BE4}"/>
              </a:ext>
            </a:extLst>
          </p:cNvPr>
          <p:cNvPicPr>
            <a:picLocks noChangeAspect="1"/>
          </p:cNvPicPr>
          <p:nvPr/>
        </p:nvPicPr>
        <p:blipFill>
          <a:blip r:embed="rId3"/>
          <a:stretch>
            <a:fillRect/>
          </a:stretch>
        </p:blipFill>
        <p:spPr>
          <a:xfrm>
            <a:off x="7084526" y="1961276"/>
            <a:ext cx="4517105" cy="2935448"/>
          </a:xfrm>
          <a:prstGeom prst="rect">
            <a:avLst/>
          </a:prstGeom>
        </p:spPr>
      </p:pic>
    </p:spTree>
    <p:extLst>
      <p:ext uri="{BB962C8B-B14F-4D97-AF65-F5344CB8AC3E}">
        <p14:creationId xmlns:p14="http://schemas.microsoft.com/office/powerpoint/2010/main" val="102155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A9166-F60B-4A48-B5E3-35BA83D02CB1}"/>
              </a:ext>
            </a:extLst>
          </p:cNvPr>
          <p:cNvSpPr>
            <a:spLocks noGrp="1"/>
          </p:cNvSpPr>
          <p:nvPr>
            <p:ph type="title"/>
          </p:nvPr>
        </p:nvSpPr>
        <p:spPr/>
        <p:txBody>
          <a:bodyPr/>
          <a:lstStyle/>
          <a:p>
            <a:r>
              <a:rPr lang="en-US" dirty="0"/>
              <a:t>Convolutions – another example</a:t>
            </a:r>
          </a:p>
        </p:txBody>
      </p:sp>
      <p:pic>
        <p:nvPicPr>
          <p:cNvPr id="6" name="Content Placeholder 5">
            <a:extLst>
              <a:ext uri="{FF2B5EF4-FFF2-40B4-BE49-F238E27FC236}">
                <a16:creationId xmlns:a16="http://schemas.microsoft.com/office/drawing/2014/main" id="{BE7B4A87-24D9-47E8-8EFD-740F32859449}"/>
              </a:ext>
            </a:extLst>
          </p:cNvPr>
          <p:cNvPicPr>
            <a:picLocks noGrp="1" noChangeAspect="1"/>
          </p:cNvPicPr>
          <p:nvPr>
            <p:ph idx="1"/>
          </p:nvPr>
        </p:nvPicPr>
        <p:blipFill>
          <a:blip r:embed="rId2"/>
          <a:stretch>
            <a:fillRect/>
          </a:stretch>
        </p:blipFill>
        <p:spPr>
          <a:xfrm>
            <a:off x="3522350" y="850609"/>
            <a:ext cx="5147300" cy="5156781"/>
          </a:xfrm>
        </p:spPr>
      </p:pic>
      <p:sp>
        <p:nvSpPr>
          <p:cNvPr id="4" name="Slide Number Placeholder 3">
            <a:extLst>
              <a:ext uri="{FF2B5EF4-FFF2-40B4-BE49-F238E27FC236}">
                <a16:creationId xmlns:a16="http://schemas.microsoft.com/office/drawing/2014/main" id="{A7FC4D01-0F70-4442-AF95-6CE8D1F4C588}"/>
              </a:ext>
            </a:extLst>
          </p:cNvPr>
          <p:cNvSpPr>
            <a:spLocks noGrp="1"/>
          </p:cNvSpPr>
          <p:nvPr>
            <p:ph type="sldNum" sz="quarter" idx="12"/>
          </p:nvPr>
        </p:nvSpPr>
        <p:spPr/>
        <p:txBody>
          <a:bodyPr/>
          <a:lstStyle/>
          <a:p>
            <a:fld id="{AD29F1E6-0A42-6342-8A19-FA364A33AB30}" type="slidenum">
              <a:rPr lang="en-US" smtClean="0"/>
              <a:t>24</a:t>
            </a:fld>
            <a:endParaRPr lang="en-US"/>
          </a:p>
        </p:txBody>
      </p:sp>
    </p:spTree>
    <p:extLst>
      <p:ext uri="{BB962C8B-B14F-4D97-AF65-F5344CB8AC3E}">
        <p14:creationId xmlns:p14="http://schemas.microsoft.com/office/powerpoint/2010/main" val="1321363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A837-4392-4D40-9C5F-19B1C27D7772}"/>
              </a:ext>
            </a:extLst>
          </p:cNvPr>
          <p:cNvSpPr>
            <a:spLocks noGrp="1"/>
          </p:cNvSpPr>
          <p:nvPr>
            <p:ph type="title"/>
          </p:nvPr>
        </p:nvSpPr>
        <p:spPr/>
        <p:txBody>
          <a:bodyPr/>
          <a:lstStyle/>
          <a:p>
            <a:r>
              <a:rPr lang="en-US" dirty="0"/>
              <a:t>Convolutions – 3D input</a:t>
            </a:r>
          </a:p>
        </p:txBody>
      </p:sp>
      <p:pic>
        <p:nvPicPr>
          <p:cNvPr id="6" name="Content Placeholder 5">
            <a:extLst>
              <a:ext uri="{FF2B5EF4-FFF2-40B4-BE49-F238E27FC236}">
                <a16:creationId xmlns:a16="http://schemas.microsoft.com/office/drawing/2014/main" id="{428A8FCF-2DCC-4DDA-BB2E-4C0A453AFD70}"/>
              </a:ext>
            </a:extLst>
          </p:cNvPr>
          <p:cNvPicPr>
            <a:picLocks noGrp="1" noChangeAspect="1"/>
          </p:cNvPicPr>
          <p:nvPr>
            <p:ph idx="1"/>
          </p:nvPr>
        </p:nvPicPr>
        <p:blipFill>
          <a:blip r:embed="rId2"/>
          <a:stretch>
            <a:fillRect/>
          </a:stretch>
        </p:blipFill>
        <p:spPr>
          <a:xfrm>
            <a:off x="4160136" y="983807"/>
            <a:ext cx="3871727" cy="5162303"/>
          </a:xfrm>
        </p:spPr>
      </p:pic>
      <p:sp>
        <p:nvSpPr>
          <p:cNvPr id="4" name="Slide Number Placeholder 3">
            <a:extLst>
              <a:ext uri="{FF2B5EF4-FFF2-40B4-BE49-F238E27FC236}">
                <a16:creationId xmlns:a16="http://schemas.microsoft.com/office/drawing/2014/main" id="{99AED6B0-CC38-48A8-8C0B-328615B3A8F4}"/>
              </a:ext>
            </a:extLst>
          </p:cNvPr>
          <p:cNvSpPr>
            <a:spLocks noGrp="1"/>
          </p:cNvSpPr>
          <p:nvPr>
            <p:ph type="sldNum" sz="quarter" idx="12"/>
          </p:nvPr>
        </p:nvSpPr>
        <p:spPr/>
        <p:txBody>
          <a:bodyPr/>
          <a:lstStyle/>
          <a:p>
            <a:fld id="{AD29F1E6-0A42-6342-8A19-FA364A33AB30}" type="slidenum">
              <a:rPr lang="en-US" smtClean="0"/>
              <a:t>25</a:t>
            </a:fld>
            <a:endParaRPr lang="en-US"/>
          </a:p>
        </p:txBody>
      </p:sp>
    </p:spTree>
    <p:extLst>
      <p:ext uri="{BB962C8B-B14F-4D97-AF65-F5344CB8AC3E}">
        <p14:creationId xmlns:p14="http://schemas.microsoft.com/office/powerpoint/2010/main" val="2943372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907AB-41F2-41C5-BD25-D2CD0A94EC2B}"/>
              </a:ext>
            </a:extLst>
          </p:cNvPr>
          <p:cNvSpPr>
            <a:spLocks noGrp="1"/>
          </p:cNvSpPr>
          <p:nvPr>
            <p:ph type="title"/>
          </p:nvPr>
        </p:nvSpPr>
        <p:spPr/>
        <p:txBody>
          <a:bodyPr/>
          <a:lstStyle/>
          <a:p>
            <a:r>
              <a:rPr lang="en-US" dirty="0"/>
              <a:t>Convolutions – what happens at the edges?</a:t>
            </a:r>
          </a:p>
        </p:txBody>
      </p:sp>
      <p:sp>
        <p:nvSpPr>
          <p:cNvPr id="3" name="Content Placeholder 2">
            <a:extLst>
              <a:ext uri="{FF2B5EF4-FFF2-40B4-BE49-F238E27FC236}">
                <a16:creationId xmlns:a16="http://schemas.microsoft.com/office/drawing/2014/main" id="{15670336-517A-4ED9-B8A2-9B638ECE24D1}"/>
              </a:ext>
            </a:extLst>
          </p:cNvPr>
          <p:cNvSpPr>
            <a:spLocks noGrp="1"/>
          </p:cNvSpPr>
          <p:nvPr>
            <p:ph idx="1"/>
          </p:nvPr>
        </p:nvSpPr>
        <p:spPr/>
        <p:txBody>
          <a:bodyPr/>
          <a:lstStyle/>
          <a:p>
            <a:r>
              <a:rPr lang="en-US" dirty="0"/>
              <a:t>If we apply convolutions on a normal image, the result will be </a:t>
            </a:r>
            <a:r>
              <a:rPr lang="en-US" dirty="0" err="1"/>
              <a:t>downsampled</a:t>
            </a:r>
            <a:r>
              <a:rPr lang="en-US" dirty="0"/>
              <a:t> by an amount depending on the size of the filter.</a:t>
            </a:r>
          </a:p>
          <a:p>
            <a:endParaRPr lang="en-US" dirty="0"/>
          </a:p>
          <a:p>
            <a:endParaRPr lang="en-US" dirty="0"/>
          </a:p>
          <a:p>
            <a:endParaRPr lang="en-US" dirty="0"/>
          </a:p>
          <a:p>
            <a:endParaRPr lang="en-US" dirty="0"/>
          </a:p>
          <a:p>
            <a:endParaRPr lang="en-US" dirty="0"/>
          </a:p>
          <a:p>
            <a:endParaRPr lang="en-US" dirty="0"/>
          </a:p>
          <a:p>
            <a:r>
              <a:rPr lang="en-US" dirty="0"/>
              <a:t>We can avoid this by padding the edges in different ways.</a:t>
            </a:r>
          </a:p>
        </p:txBody>
      </p:sp>
      <p:sp>
        <p:nvSpPr>
          <p:cNvPr id="4" name="Slide Number Placeholder 3">
            <a:extLst>
              <a:ext uri="{FF2B5EF4-FFF2-40B4-BE49-F238E27FC236}">
                <a16:creationId xmlns:a16="http://schemas.microsoft.com/office/drawing/2014/main" id="{59D4A3DE-D573-47A6-A0B1-5FD86AD58BF9}"/>
              </a:ext>
            </a:extLst>
          </p:cNvPr>
          <p:cNvSpPr>
            <a:spLocks noGrp="1"/>
          </p:cNvSpPr>
          <p:nvPr>
            <p:ph type="sldNum" sz="quarter" idx="12"/>
          </p:nvPr>
        </p:nvSpPr>
        <p:spPr/>
        <p:txBody>
          <a:bodyPr/>
          <a:lstStyle/>
          <a:p>
            <a:fld id="{AD29F1E6-0A42-6342-8A19-FA364A33AB30}" type="slidenum">
              <a:rPr lang="en-US" smtClean="0"/>
              <a:t>26</a:t>
            </a:fld>
            <a:endParaRPr lang="en-US"/>
          </a:p>
        </p:txBody>
      </p:sp>
      <p:pic>
        <p:nvPicPr>
          <p:cNvPr id="6" name="Picture 5">
            <a:extLst>
              <a:ext uri="{FF2B5EF4-FFF2-40B4-BE49-F238E27FC236}">
                <a16:creationId xmlns:a16="http://schemas.microsoft.com/office/drawing/2014/main" id="{C1F6B878-680A-4682-8114-FCD064E2B38F}"/>
              </a:ext>
            </a:extLst>
          </p:cNvPr>
          <p:cNvPicPr>
            <a:picLocks noChangeAspect="1"/>
          </p:cNvPicPr>
          <p:nvPr/>
        </p:nvPicPr>
        <p:blipFill>
          <a:blip r:embed="rId2"/>
          <a:stretch>
            <a:fillRect/>
          </a:stretch>
        </p:blipFill>
        <p:spPr>
          <a:xfrm>
            <a:off x="4834869" y="2335612"/>
            <a:ext cx="2324100" cy="2466975"/>
          </a:xfrm>
          <a:prstGeom prst="rect">
            <a:avLst/>
          </a:prstGeom>
        </p:spPr>
      </p:pic>
    </p:spTree>
    <p:extLst>
      <p:ext uri="{BB962C8B-B14F-4D97-AF65-F5344CB8AC3E}">
        <p14:creationId xmlns:p14="http://schemas.microsoft.com/office/powerpoint/2010/main" val="776633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CF8D-4E97-4718-AAA3-3E2ABF60FC62}"/>
              </a:ext>
            </a:extLst>
          </p:cNvPr>
          <p:cNvSpPr>
            <a:spLocks noGrp="1"/>
          </p:cNvSpPr>
          <p:nvPr>
            <p:ph type="title"/>
          </p:nvPr>
        </p:nvSpPr>
        <p:spPr/>
        <p:txBody>
          <a:bodyPr/>
          <a:lstStyle/>
          <a:p>
            <a:r>
              <a:rPr lang="en-US" dirty="0"/>
              <a:t>Padding</a:t>
            </a:r>
          </a:p>
        </p:txBody>
      </p:sp>
      <p:sp>
        <p:nvSpPr>
          <p:cNvPr id="4" name="Slide Number Placeholder 3">
            <a:extLst>
              <a:ext uri="{FF2B5EF4-FFF2-40B4-BE49-F238E27FC236}">
                <a16:creationId xmlns:a16="http://schemas.microsoft.com/office/drawing/2014/main" id="{C8ECC8A5-D90D-45DF-8020-944F3389602A}"/>
              </a:ext>
            </a:extLst>
          </p:cNvPr>
          <p:cNvSpPr>
            <a:spLocks noGrp="1"/>
          </p:cNvSpPr>
          <p:nvPr>
            <p:ph type="sldNum" sz="quarter" idx="12"/>
          </p:nvPr>
        </p:nvSpPr>
        <p:spPr/>
        <p:txBody>
          <a:bodyPr/>
          <a:lstStyle/>
          <a:p>
            <a:fld id="{AD29F1E6-0A42-6342-8A19-FA364A33AB30}" type="slidenum">
              <a:rPr lang="en-US" smtClean="0"/>
              <a:t>27</a:t>
            </a:fld>
            <a:endParaRPr lang="en-US"/>
          </a:p>
        </p:txBody>
      </p:sp>
      <p:pic>
        <p:nvPicPr>
          <p:cNvPr id="8" name="Picture 7">
            <a:extLst>
              <a:ext uri="{FF2B5EF4-FFF2-40B4-BE49-F238E27FC236}">
                <a16:creationId xmlns:a16="http://schemas.microsoft.com/office/drawing/2014/main" id="{5E114924-9251-4CE9-AC2B-6CACAB98E595}"/>
              </a:ext>
            </a:extLst>
          </p:cNvPr>
          <p:cNvPicPr>
            <a:picLocks noChangeAspect="1"/>
          </p:cNvPicPr>
          <p:nvPr/>
        </p:nvPicPr>
        <p:blipFill>
          <a:blip r:embed="rId2"/>
          <a:stretch>
            <a:fillRect/>
          </a:stretch>
        </p:blipFill>
        <p:spPr>
          <a:xfrm>
            <a:off x="1890654" y="983807"/>
            <a:ext cx="3424677" cy="3985079"/>
          </a:xfrm>
          <a:prstGeom prst="rect">
            <a:avLst/>
          </a:prstGeom>
        </p:spPr>
      </p:pic>
      <p:pic>
        <p:nvPicPr>
          <p:cNvPr id="10" name="Picture 9">
            <a:extLst>
              <a:ext uri="{FF2B5EF4-FFF2-40B4-BE49-F238E27FC236}">
                <a16:creationId xmlns:a16="http://schemas.microsoft.com/office/drawing/2014/main" id="{4C1066F4-C57E-41EF-B942-48E3CCF7712D}"/>
              </a:ext>
            </a:extLst>
          </p:cNvPr>
          <p:cNvPicPr>
            <a:picLocks noChangeAspect="1"/>
          </p:cNvPicPr>
          <p:nvPr/>
        </p:nvPicPr>
        <p:blipFill>
          <a:blip r:embed="rId3"/>
          <a:stretch>
            <a:fillRect/>
          </a:stretch>
        </p:blipFill>
        <p:spPr>
          <a:xfrm>
            <a:off x="6795541" y="983806"/>
            <a:ext cx="3505805" cy="3985079"/>
          </a:xfrm>
          <a:prstGeom prst="rect">
            <a:avLst/>
          </a:prstGeom>
        </p:spPr>
      </p:pic>
      <p:sp>
        <p:nvSpPr>
          <p:cNvPr id="13" name="TextBox 12">
            <a:extLst>
              <a:ext uri="{FF2B5EF4-FFF2-40B4-BE49-F238E27FC236}">
                <a16:creationId xmlns:a16="http://schemas.microsoft.com/office/drawing/2014/main" id="{1A5740F3-461A-415D-97F6-BBB1926F8EA1}"/>
              </a:ext>
            </a:extLst>
          </p:cNvPr>
          <p:cNvSpPr txBox="1"/>
          <p:nvPr/>
        </p:nvSpPr>
        <p:spPr>
          <a:xfrm>
            <a:off x="1500851" y="5274497"/>
            <a:ext cx="4595149" cy="923330"/>
          </a:xfrm>
          <a:prstGeom prst="rect">
            <a:avLst/>
          </a:prstGeom>
          <a:noFill/>
        </p:spPr>
        <p:txBody>
          <a:bodyPr wrap="square" rtlCol="0">
            <a:spAutoFit/>
          </a:bodyPr>
          <a:lstStyle/>
          <a:p>
            <a:r>
              <a:rPr lang="en-US" dirty="0">
                <a:solidFill>
                  <a:srgbClr val="C00000"/>
                </a:solidFill>
              </a:rPr>
              <a:t>Full padding. </a:t>
            </a:r>
            <a:r>
              <a:rPr lang="en-US" dirty="0"/>
              <a:t>Introduces zeros such that all pixels are visited the same amount of times by the filter. Increases size of output. </a:t>
            </a:r>
          </a:p>
        </p:txBody>
      </p:sp>
      <p:sp>
        <p:nvSpPr>
          <p:cNvPr id="14" name="TextBox 13">
            <a:extLst>
              <a:ext uri="{FF2B5EF4-FFF2-40B4-BE49-F238E27FC236}">
                <a16:creationId xmlns:a16="http://schemas.microsoft.com/office/drawing/2014/main" id="{94A4DE19-F1A8-4222-853C-A8FB0532B37A}"/>
              </a:ext>
            </a:extLst>
          </p:cNvPr>
          <p:cNvSpPr txBox="1"/>
          <p:nvPr/>
        </p:nvSpPr>
        <p:spPr>
          <a:xfrm>
            <a:off x="6832301" y="5274497"/>
            <a:ext cx="3505805" cy="923330"/>
          </a:xfrm>
          <a:prstGeom prst="rect">
            <a:avLst/>
          </a:prstGeom>
          <a:noFill/>
        </p:spPr>
        <p:txBody>
          <a:bodyPr wrap="square" rtlCol="0">
            <a:spAutoFit/>
          </a:bodyPr>
          <a:lstStyle/>
          <a:p>
            <a:r>
              <a:rPr lang="en-US" dirty="0">
                <a:solidFill>
                  <a:srgbClr val="C00000"/>
                </a:solidFill>
              </a:rPr>
              <a:t>Same padding. </a:t>
            </a:r>
            <a:r>
              <a:rPr lang="en-US" dirty="0"/>
              <a:t>Ensures that the output has the same size as the input.</a:t>
            </a:r>
          </a:p>
        </p:txBody>
      </p:sp>
    </p:spTree>
    <p:extLst>
      <p:ext uri="{BB962C8B-B14F-4D97-AF65-F5344CB8AC3E}">
        <p14:creationId xmlns:p14="http://schemas.microsoft.com/office/powerpoint/2010/main" val="250493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59AFF-4171-46F9-8F27-4716031D2248}"/>
              </a:ext>
            </a:extLst>
          </p:cNvPr>
          <p:cNvSpPr>
            <a:spLocks noGrp="1"/>
          </p:cNvSpPr>
          <p:nvPr>
            <p:ph type="title"/>
          </p:nvPr>
        </p:nvSpPr>
        <p:spPr/>
        <p:txBody>
          <a:bodyPr/>
          <a:lstStyle/>
          <a:p>
            <a:r>
              <a:rPr lang="en-US" dirty="0"/>
              <a:t>Convolutional layers</a:t>
            </a:r>
          </a:p>
        </p:txBody>
      </p:sp>
      <p:pic>
        <p:nvPicPr>
          <p:cNvPr id="6" name="Content Placeholder 5">
            <a:extLst>
              <a:ext uri="{FF2B5EF4-FFF2-40B4-BE49-F238E27FC236}">
                <a16:creationId xmlns:a16="http://schemas.microsoft.com/office/drawing/2014/main" id="{B0478E36-64B5-47D4-9D5F-A034FF4184C5}"/>
              </a:ext>
            </a:extLst>
          </p:cNvPr>
          <p:cNvPicPr>
            <a:picLocks noGrp="1" noChangeAspect="1"/>
          </p:cNvPicPr>
          <p:nvPr>
            <p:ph idx="1"/>
          </p:nvPr>
        </p:nvPicPr>
        <p:blipFill>
          <a:blip r:embed="rId2"/>
          <a:stretch>
            <a:fillRect/>
          </a:stretch>
        </p:blipFill>
        <p:spPr>
          <a:xfrm>
            <a:off x="1519555" y="1437950"/>
            <a:ext cx="3714150" cy="3542931"/>
          </a:xfrm>
        </p:spPr>
      </p:pic>
      <p:sp>
        <p:nvSpPr>
          <p:cNvPr id="4" name="Slide Number Placeholder 3">
            <a:extLst>
              <a:ext uri="{FF2B5EF4-FFF2-40B4-BE49-F238E27FC236}">
                <a16:creationId xmlns:a16="http://schemas.microsoft.com/office/drawing/2014/main" id="{AF145096-C442-47B7-8178-58783DA123CC}"/>
              </a:ext>
            </a:extLst>
          </p:cNvPr>
          <p:cNvSpPr>
            <a:spLocks noGrp="1"/>
          </p:cNvSpPr>
          <p:nvPr>
            <p:ph type="sldNum" sz="quarter" idx="12"/>
          </p:nvPr>
        </p:nvSpPr>
        <p:spPr/>
        <p:txBody>
          <a:bodyPr/>
          <a:lstStyle/>
          <a:p>
            <a:fld id="{AD29F1E6-0A42-6342-8A19-FA364A33AB30}" type="slidenum">
              <a:rPr lang="en-US" smtClean="0"/>
              <a:t>28</a:t>
            </a:fld>
            <a:endParaRPr lang="en-US"/>
          </a:p>
        </p:txBody>
      </p:sp>
      <p:pic>
        <p:nvPicPr>
          <p:cNvPr id="8" name="Picture 7">
            <a:extLst>
              <a:ext uri="{FF2B5EF4-FFF2-40B4-BE49-F238E27FC236}">
                <a16:creationId xmlns:a16="http://schemas.microsoft.com/office/drawing/2014/main" id="{4F849DE7-7348-4BFA-9E70-C5D269875A77}"/>
              </a:ext>
            </a:extLst>
          </p:cNvPr>
          <p:cNvPicPr>
            <a:picLocks noChangeAspect="1"/>
          </p:cNvPicPr>
          <p:nvPr/>
        </p:nvPicPr>
        <p:blipFill>
          <a:blip r:embed="rId3"/>
          <a:stretch>
            <a:fillRect/>
          </a:stretch>
        </p:blipFill>
        <p:spPr>
          <a:xfrm>
            <a:off x="6623515" y="1344546"/>
            <a:ext cx="4241665" cy="3636335"/>
          </a:xfrm>
          <a:prstGeom prst="rect">
            <a:avLst/>
          </a:prstGeom>
        </p:spPr>
      </p:pic>
      <p:sp>
        <p:nvSpPr>
          <p:cNvPr id="3" name="TextBox 2">
            <a:extLst>
              <a:ext uri="{FF2B5EF4-FFF2-40B4-BE49-F238E27FC236}">
                <a16:creationId xmlns:a16="http://schemas.microsoft.com/office/drawing/2014/main" id="{4725F9CA-02BC-47D2-AC02-55D042DCB892}"/>
              </a:ext>
            </a:extLst>
          </p:cNvPr>
          <p:cNvSpPr txBox="1"/>
          <p:nvPr/>
        </p:nvSpPr>
        <p:spPr>
          <a:xfrm>
            <a:off x="1519555" y="5347504"/>
            <a:ext cx="4348810" cy="646331"/>
          </a:xfrm>
          <a:prstGeom prst="rect">
            <a:avLst/>
          </a:prstGeom>
          <a:noFill/>
        </p:spPr>
        <p:txBody>
          <a:bodyPr wrap="square" rtlCol="0">
            <a:spAutoFit/>
          </a:bodyPr>
          <a:lstStyle/>
          <a:p>
            <a:r>
              <a:rPr lang="en-US" dirty="0"/>
              <a:t>Convolutional layer with four 3x3 filters on a </a:t>
            </a:r>
            <a:r>
              <a:rPr lang="en-US" dirty="0">
                <a:solidFill>
                  <a:srgbClr val="C00000"/>
                </a:solidFill>
              </a:rPr>
              <a:t>black and white image </a:t>
            </a:r>
            <a:r>
              <a:rPr lang="en-US" dirty="0"/>
              <a:t>(just one channel)</a:t>
            </a:r>
          </a:p>
        </p:txBody>
      </p:sp>
      <p:sp>
        <p:nvSpPr>
          <p:cNvPr id="7" name="TextBox 6">
            <a:extLst>
              <a:ext uri="{FF2B5EF4-FFF2-40B4-BE49-F238E27FC236}">
                <a16:creationId xmlns:a16="http://schemas.microsoft.com/office/drawing/2014/main" id="{6D9B99C5-BD9C-4CB3-9815-33DF9B2A60DF}"/>
              </a:ext>
            </a:extLst>
          </p:cNvPr>
          <p:cNvSpPr txBox="1"/>
          <p:nvPr/>
        </p:nvSpPr>
        <p:spPr>
          <a:xfrm>
            <a:off x="7077333" y="5200471"/>
            <a:ext cx="3932120" cy="1200329"/>
          </a:xfrm>
          <a:prstGeom prst="rect">
            <a:avLst/>
          </a:prstGeom>
          <a:noFill/>
        </p:spPr>
        <p:txBody>
          <a:bodyPr wrap="square" rtlCol="0">
            <a:spAutoFit/>
          </a:bodyPr>
          <a:lstStyle/>
          <a:p>
            <a:r>
              <a:rPr lang="en-US" dirty="0"/>
              <a:t>Convolutional layer with four 3x3 filters on an </a:t>
            </a:r>
            <a:r>
              <a:rPr lang="en-US" dirty="0">
                <a:solidFill>
                  <a:srgbClr val="C00000"/>
                </a:solidFill>
              </a:rPr>
              <a:t>RGB image</a:t>
            </a:r>
            <a:r>
              <a:rPr lang="en-US" dirty="0"/>
              <a:t>. As you can see, the filters are now cubes, and they are applied on the full depth of the image..</a:t>
            </a:r>
          </a:p>
        </p:txBody>
      </p:sp>
    </p:spTree>
    <p:extLst>
      <p:ext uri="{BB962C8B-B14F-4D97-AF65-F5344CB8AC3E}">
        <p14:creationId xmlns:p14="http://schemas.microsoft.com/office/powerpoint/2010/main" val="4121675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2D507-5D43-44E5-ACAF-58E46F96843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BC550F-E344-4DE3-9E81-FD71A219AB0F}"/>
              </a:ext>
            </a:extLst>
          </p:cNvPr>
          <p:cNvSpPr>
            <a:spLocks noGrp="1"/>
          </p:cNvSpPr>
          <p:nvPr>
            <p:ph idx="1"/>
          </p:nvPr>
        </p:nvSpPr>
        <p:spPr>
          <a:xfrm>
            <a:off x="932496" y="1194935"/>
            <a:ext cx="6868841" cy="4985946"/>
          </a:xfrm>
        </p:spPr>
        <p:txBody>
          <a:bodyPr/>
          <a:lstStyle/>
          <a:p>
            <a:pPr marL="457200" indent="-457200">
              <a:buFont typeface="Arial" panose="020B0604020202020204" pitchFamily="34" charset="0"/>
              <a:buChar char="•"/>
            </a:pPr>
            <a:r>
              <a:rPr lang="en-US" sz="2400" dirty="0"/>
              <a:t>To be clear: each filter is convolved with the entirety of the </a:t>
            </a:r>
            <a:r>
              <a:rPr lang="en-US" sz="2400" dirty="0">
                <a:solidFill>
                  <a:srgbClr val="C00000"/>
                </a:solidFill>
              </a:rPr>
              <a:t>3D input cube</a:t>
            </a:r>
            <a:r>
              <a:rPr lang="en-US" sz="2400" dirty="0"/>
              <a:t>, but generates a </a:t>
            </a:r>
            <a:r>
              <a:rPr lang="en-US" sz="2400" dirty="0">
                <a:solidFill>
                  <a:srgbClr val="C00000"/>
                </a:solidFill>
              </a:rPr>
              <a:t>2D feature map.</a:t>
            </a:r>
          </a:p>
          <a:p>
            <a:pPr marL="457200" indent="-457200">
              <a:buFont typeface="Arial" panose="020B0604020202020204" pitchFamily="34" charset="0"/>
              <a:buChar char="•"/>
            </a:pPr>
            <a:endParaRPr lang="en-US" sz="2400" dirty="0">
              <a:solidFill>
                <a:srgbClr val="C00000"/>
              </a:solidFill>
            </a:endParaRPr>
          </a:p>
          <a:p>
            <a:pPr marL="457200" indent="-457200">
              <a:buFont typeface="Arial" panose="020B0604020202020204" pitchFamily="34" charset="0"/>
              <a:buChar char="•"/>
            </a:pPr>
            <a:r>
              <a:rPr lang="en-US" sz="2400" dirty="0"/>
              <a:t>Because we have multiple filters, we end up with a 3D output: </a:t>
            </a:r>
            <a:r>
              <a:rPr lang="en-US" sz="2400" dirty="0">
                <a:solidFill>
                  <a:srgbClr val="C00000"/>
                </a:solidFill>
              </a:rPr>
              <a:t>one 2D feature map per filter</a:t>
            </a:r>
            <a:r>
              <a:rPr lang="en-US" sz="2400" dirty="0"/>
              <a:t>.</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The feature map dimension can </a:t>
            </a:r>
            <a:r>
              <a:rPr lang="en-US" sz="2400" dirty="0">
                <a:solidFill>
                  <a:srgbClr val="C00000"/>
                </a:solidFill>
              </a:rPr>
              <a:t>change drastically </a:t>
            </a:r>
            <a:r>
              <a:rPr lang="en-US" sz="2400" dirty="0"/>
              <a:t>from one conv layer to the next: we can enter a layer with a 32x32x16 input and exit with a 32x32x128 output if that layer has 128 filters.</a:t>
            </a:r>
          </a:p>
        </p:txBody>
      </p:sp>
      <p:sp>
        <p:nvSpPr>
          <p:cNvPr id="4" name="Slide Number Placeholder 3">
            <a:extLst>
              <a:ext uri="{FF2B5EF4-FFF2-40B4-BE49-F238E27FC236}">
                <a16:creationId xmlns:a16="http://schemas.microsoft.com/office/drawing/2014/main" id="{C4308590-D927-48E5-AFCF-D6659FF61C87}"/>
              </a:ext>
            </a:extLst>
          </p:cNvPr>
          <p:cNvSpPr>
            <a:spLocks noGrp="1"/>
          </p:cNvSpPr>
          <p:nvPr>
            <p:ph type="sldNum" sz="quarter" idx="12"/>
          </p:nvPr>
        </p:nvSpPr>
        <p:spPr/>
        <p:txBody>
          <a:bodyPr/>
          <a:lstStyle/>
          <a:p>
            <a:fld id="{AD29F1E6-0A42-6342-8A19-FA364A33AB30}" type="slidenum">
              <a:rPr lang="en-US" smtClean="0"/>
              <a:t>29</a:t>
            </a:fld>
            <a:endParaRPr lang="en-US"/>
          </a:p>
        </p:txBody>
      </p:sp>
      <p:pic>
        <p:nvPicPr>
          <p:cNvPr id="5" name="Content Placeholder 5">
            <a:extLst>
              <a:ext uri="{FF2B5EF4-FFF2-40B4-BE49-F238E27FC236}">
                <a16:creationId xmlns:a16="http://schemas.microsoft.com/office/drawing/2014/main" id="{119A457F-9E91-4C6A-B870-B1D2C660E34F}"/>
              </a:ext>
            </a:extLst>
          </p:cNvPr>
          <p:cNvPicPr>
            <a:picLocks noChangeAspect="1"/>
          </p:cNvPicPr>
          <p:nvPr/>
        </p:nvPicPr>
        <p:blipFill>
          <a:blip r:embed="rId2"/>
          <a:stretch>
            <a:fillRect/>
          </a:stretch>
        </p:blipFill>
        <p:spPr>
          <a:xfrm>
            <a:off x="8102278" y="2113209"/>
            <a:ext cx="3606157" cy="3158188"/>
          </a:xfrm>
          <a:prstGeom prst="rect">
            <a:avLst/>
          </a:prstGeom>
          <a:ln>
            <a:noFill/>
          </a:ln>
        </p:spPr>
      </p:pic>
    </p:spTree>
    <p:extLst>
      <p:ext uri="{BB962C8B-B14F-4D97-AF65-F5344CB8AC3E}">
        <p14:creationId xmlns:p14="http://schemas.microsoft.com/office/powerpoint/2010/main" val="138797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B76E6-03DB-45D2-B743-E4EAFFCFE6FA}"/>
              </a:ext>
            </a:extLst>
          </p:cNvPr>
          <p:cNvSpPr>
            <a:spLocks noGrp="1"/>
          </p:cNvSpPr>
          <p:nvPr>
            <p:ph type="title"/>
          </p:nvPr>
        </p:nvSpPr>
        <p:spPr/>
        <p:txBody>
          <a:bodyPr/>
          <a:lstStyle/>
          <a:p>
            <a:r>
              <a:rPr lang="en-US" dirty="0"/>
              <a:t>Image analysis – why neural networks?</a:t>
            </a:r>
          </a:p>
        </p:txBody>
      </p:sp>
      <p:sp>
        <p:nvSpPr>
          <p:cNvPr id="3" name="Content Placeholder 2">
            <a:extLst>
              <a:ext uri="{FF2B5EF4-FFF2-40B4-BE49-F238E27FC236}">
                <a16:creationId xmlns:a16="http://schemas.microsoft.com/office/drawing/2014/main" id="{D72A4A36-B3A5-4225-81C9-10334FAA7415}"/>
              </a:ext>
            </a:extLst>
          </p:cNvPr>
          <p:cNvSpPr>
            <a:spLocks noGrp="1"/>
          </p:cNvSpPr>
          <p:nvPr>
            <p:ph idx="1"/>
          </p:nvPr>
        </p:nvSpPr>
        <p:spPr/>
        <p:txBody>
          <a:bodyPr/>
          <a:lstStyle/>
          <a:p>
            <a:r>
              <a:rPr lang="en-US" dirty="0"/>
              <a:t>Imagine that we want to recognize swans in an image:</a:t>
            </a:r>
          </a:p>
          <a:p>
            <a:endParaRPr lang="en-US" dirty="0"/>
          </a:p>
          <a:p>
            <a:endParaRPr lang="en-US" dirty="0"/>
          </a:p>
        </p:txBody>
      </p:sp>
      <p:sp>
        <p:nvSpPr>
          <p:cNvPr id="4" name="Slide Number Placeholder 3">
            <a:extLst>
              <a:ext uri="{FF2B5EF4-FFF2-40B4-BE49-F238E27FC236}">
                <a16:creationId xmlns:a16="http://schemas.microsoft.com/office/drawing/2014/main" id="{360C6F7F-793E-481C-BAD7-028EF264CD76}"/>
              </a:ext>
            </a:extLst>
          </p:cNvPr>
          <p:cNvSpPr>
            <a:spLocks noGrp="1"/>
          </p:cNvSpPr>
          <p:nvPr>
            <p:ph type="sldNum" sz="quarter" idx="12"/>
          </p:nvPr>
        </p:nvSpPr>
        <p:spPr/>
        <p:txBody>
          <a:bodyPr/>
          <a:lstStyle/>
          <a:p>
            <a:fld id="{AD29F1E6-0A42-6342-8A19-FA364A33AB30}" type="slidenum">
              <a:rPr lang="en-US" smtClean="0"/>
              <a:t>3</a:t>
            </a:fld>
            <a:endParaRPr lang="en-US"/>
          </a:p>
        </p:txBody>
      </p:sp>
      <p:pic>
        <p:nvPicPr>
          <p:cNvPr id="7" name="Picture 6">
            <a:extLst>
              <a:ext uri="{FF2B5EF4-FFF2-40B4-BE49-F238E27FC236}">
                <a16:creationId xmlns:a16="http://schemas.microsoft.com/office/drawing/2014/main" id="{96E26E5B-9079-4832-A739-8C743A01B0AB}"/>
              </a:ext>
            </a:extLst>
          </p:cNvPr>
          <p:cNvPicPr>
            <a:picLocks noChangeAspect="1"/>
          </p:cNvPicPr>
          <p:nvPr/>
        </p:nvPicPr>
        <p:blipFill>
          <a:blip r:embed="rId2"/>
          <a:stretch>
            <a:fillRect/>
          </a:stretch>
        </p:blipFill>
        <p:spPr>
          <a:xfrm>
            <a:off x="3186333" y="2000249"/>
            <a:ext cx="5819333" cy="3879555"/>
          </a:xfrm>
          <a:prstGeom prst="rect">
            <a:avLst/>
          </a:prstGeom>
        </p:spPr>
      </p:pic>
      <p:sp>
        <p:nvSpPr>
          <p:cNvPr id="8" name="Rectangle 7">
            <a:extLst>
              <a:ext uri="{FF2B5EF4-FFF2-40B4-BE49-F238E27FC236}">
                <a16:creationId xmlns:a16="http://schemas.microsoft.com/office/drawing/2014/main" id="{C9814BCA-FBF1-4C5D-878B-9F4456ECEAB6}"/>
              </a:ext>
            </a:extLst>
          </p:cNvPr>
          <p:cNvSpPr/>
          <p:nvPr/>
        </p:nvSpPr>
        <p:spPr>
          <a:xfrm rot="20781902">
            <a:off x="7474684" y="3068157"/>
            <a:ext cx="531627" cy="1743740"/>
          </a:xfrm>
          <a:prstGeom prst="rect">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3BF381E-374B-43CE-AD29-FB995932EBC2}"/>
              </a:ext>
            </a:extLst>
          </p:cNvPr>
          <p:cNvSpPr/>
          <p:nvPr/>
        </p:nvSpPr>
        <p:spPr>
          <a:xfrm>
            <a:off x="4234048" y="3866655"/>
            <a:ext cx="3001366" cy="1435395"/>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67D1CA5-E4A6-47AE-932D-9BAB48B36A8F}"/>
              </a:ext>
            </a:extLst>
          </p:cNvPr>
          <p:cNvSpPr/>
          <p:nvPr/>
        </p:nvSpPr>
        <p:spPr>
          <a:xfrm rot="1269566">
            <a:off x="7693678" y="2456058"/>
            <a:ext cx="1260073" cy="755333"/>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1AE82129-B557-488D-B3B0-192FB8E1278E}"/>
              </a:ext>
            </a:extLst>
          </p:cNvPr>
          <p:cNvCxnSpPr>
            <a:endCxn id="10" idx="1"/>
          </p:cNvCxnSpPr>
          <p:nvPr/>
        </p:nvCxnSpPr>
        <p:spPr>
          <a:xfrm>
            <a:off x="2514600" y="3288901"/>
            <a:ext cx="2158988" cy="787963"/>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DC37B2A5-E75E-42CA-846E-F5442404B719}"/>
              </a:ext>
            </a:extLst>
          </p:cNvPr>
          <p:cNvCxnSpPr>
            <a:cxnSpLocks/>
          </p:cNvCxnSpPr>
          <p:nvPr/>
        </p:nvCxnSpPr>
        <p:spPr>
          <a:xfrm flipV="1">
            <a:off x="7995353" y="3766017"/>
            <a:ext cx="1689405" cy="241203"/>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7E33BAA7-B97E-4468-9633-BA603BE54E5F}"/>
              </a:ext>
            </a:extLst>
          </p:cNvPr>
          <p:cNvCxnSpPr>
            <a:cxnSpLocks/>
          </p:cNvCxnSpPr>
          <p:nvPr/>
        </p:nvCxnSpPr>
        <p:spPr>
          <a:xfrm flipV="1">
            <a:off x="8813999" y="2578608"/>
            <a:ext cx="870759" cy="124323"/>
          </a:xfrm>
          <a:prstGeom prst="line">
            <a:avLst/>
          </a:prstGeom>
        </p:spPr>
        <p:style>
          <a:lnRef idx="2">
            <a:schemeClr val="accent2"/>
          </a:lnRef>
          <a:fillRef idx="0">
            <a:schemeClr val="accent2"/>
          </a:fillRef>
          <a:effectRef idx="1">
            <a:schemeClr val="accent2"/>
          </a:effectRef>
          <a:fontRef idx="minor">
            <a:schemeClr val="tx1"/>
          </a:fontRef>
        </p:style>
      </p:cxnSp>
      <p:sp>
        <p:nvSpPr>
          <p:cNvPr id="18" name="TextBox 17">
            <a:extLst>
              <a:ext uri="{FF2B5EF4-FFF2-40B4-BE49-F238E27FC236}">
                <a16:creationId xmlns:a16="http://schemas.microsoft.com/office/drawing/2014/main" id="{65DDE610-6D57-4F70-9504-51D7781F99EB}"/>
              </a:ext>
            </a:extLst>
          </p:cNvPr>
          <p:cNvSpPr txBox="1"/>
          <p:nvPr/>
        </p:nvSpPr>
        <p:spPr>
          <a:xfrm>
            <a:off x="9773528" y="2255442"/>
            <a:ext cx="2058628" cy="923330"/>
          </a:xfrm>
          <a:prstGeom prst="rect">
            <a:avLst/>
          </a:prstGeom>
          <a:noFill/>
        </p:spPr>
        <p:txBody>
          <a:bodyPr wrap="square" rtlCol="0">
            <a:spAutoFit/>
          </a:bodyPr>
          <a:lstStyle/>
          <a:p>
            <a:r>
              <a:rPr lang="en-US" dirty="0"/>
              <a:t>Round, elongated oval with orange protuberance </a:t>
            </a:r>
          </a:p>
        </p:txBody>
      </p:sp>
      <p:sp>
        <p:nvSpPr>
          <p:cNvPr id="19" name="TextBox 18">
            <a:extLst>
              <a:ext uri="{FF2B5EF4-FFF2-40B4-BE49-F238E27FC236}">
                <a16:creationId xmlns:a16="http://schemas.microsoft.com/office/drawing/2014/main" id="{492D34F9-89C1-43F0-911C-2DCB086D3101}"/>
              </a:ext>
            </a:extLst>
          </p:cNvPr>
          <p:cNvSpPr txBox="1"/>
          <p:nvPr/>
        </p:nvSpPr>
        <p:spPr>
          <a:xfrm>
            <a:off x="9773528" y="3554493"/>
            <a:ext cx="2058628" cy="923330"/>
          </a:xfrm>
          <a:prstGeom prst="rect">
            <a:avLst/>
          </a:prstGeom>
          <a:noFill/>
        </p:spPr>
        <p:txBody>
          <a:bodyPr wrap="square" rtlCol="0">
            <a:spAutoFit/>
          </a:bodyPr>
          <a:lstStyle/>
          <a:p>
            <a:r>
              <a:rPr lang="en-US" dirty="0"/>
              <a:t>Long white rectangular shape (neck)</a:t>
            </a:r>
          </a:p>
        </p:txBody>
      </p:sp>
      <p:sp>
        <p:nvSpPr>
          <p:cNvPr id="20" name="TextBox 19">
            <a:extLst>
              <a:ext uri="{FF2B5EF4-FFF2-40B4-BE49-F238E27FC236}">
                <a16:creationId xmlns:a16="http://schemas.microsoft.com/office/drawing/2014/main" id="{6166929F-1448-4F98-B3EC-A077E026F699}"/>
              </a:ext>
            </a:extLst>
          </p:cNvPr>
          <p:cNvSpPr txBox="1"/>
          <p:nvPr/>
        </p:nvSpPr>
        <p:spPr>
          <a:xfrm>
            <a:off x="813553" y="2981794"/>
            <a:ext cx="2058628" cy="646331"/>
          </a:xfrm>
          <a:prstGeom prst="rect">
            <a:avLst/>
          </a:prstGeom>
          <a:noFill/>
        </p:spPr>
        <p:txBody>
          <a:bodyPr wrap="square" rtlCol="0">
            <a:spAutoFit/>
          </a:bodyPr>
          <a:lstStyle/>
          <a:p>
            <a:r>
              <a:rPr lang="en-US" dirty="0"/>
              <a:t>Oval-shaped white blob (body)</a:t>
            </a:r>
          </a:p>
        </p:txBody>
      </p:sp>
    </p:spTree>
    <p:extLst>
      <p:ext uri="{BB962C8B-B14F-4D97-AF65-F5344CB8AC3E}">
        <p14:creationId xmlns:p14="http://schemas.microsoft.com/office/powerpoint/2010/main" val="232122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8" grpId="0"/>
      <p:bldP spid="19"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48F8D-D86B-4BED-A477-F5FC43E33B0F}"/>
              </a:ext>
            </a:extLst>
          </p:cNvPr>
          <p:cNvSpPr>
            <a:spLocks noGrp="1"/>
          </p:cNvSpPr>
          <p:nvPr>
            <p:ph type="title"/>
          </p:nvPr>
        </p:nvSpPr>
        <p:spPr/>
        <p:txBody>
          <a:bodyPr/>
          <a:lstStyle/>
          <a:p>
            <a:r>
              <a:rPr lang="en-US" dirty="0"/>
              <a:t>Why does this make sense?</a:t>
            </a:r>
          </a:p>
        </p:txBody>
      </p:sp>
      <p:sp>
        <p:nvSpPr>
          <p:cNvPr id="3" name="Content Placeholder 2">
            <a:extLst>
              <a:ext uri="{FF2B5EF4-FFF2-40B4-BE49-F238E27FC236}">
                <a16:creationId xmlns:a16="http://schemas.microsoft.com/office/drawing/2014/main" id="{F9FEB149-85B7-4950-B7ED-5CEDA94C8EA3}"/>
              </a:ext>
            </a:extLst>
          </p:cNvPr>
          <p:cNvSpPr>
            <a:spLocks noGrp="1"/>
          </p:cNvSpPr>
          <p:nvPr>
            <p:ph idx="1"/>
          </p:nvPr>
        </p:nvSpPr>
        <p:spPr>
          <a:xfrm>
            <a:off x="833415" y="1177759"/>
            <a:ext cx="5262585" cy="5026272"/>
          </a:xfrm>
        </p:spPr>
        <p:txBody>
          <a:bodyPr/>
          <a:lstStyle/>
          <a:p>
            <a:r>
              <a:rPr lang="en-US" dirty="0"/>
              <a:t>In image is just a matrix of pixels.</a:t>
            </a:r>
          </a:p>
          <a:p>
            <a:endParaRPr lang="en-US" dirty="0"/>
          </a:p>
          <a:p>
            <a:endParaRPr lang="en-US" dirty="0"/>
          </a:p>
          <a:p>
            <a:endParaRPr lang="en-US" dirty="0"/>
          </a:p>
          <a:p>
            <a:endParaRPr lang="en-US" dirty="0"/>
          </a:p>
          <a:p>
            <a:endParaRPr lang="en-US" dirty="0"/>
          </a:p>
          <a:p>
            <a:r>
              <a:rPr lang="en-US" dirty="0"/>
              <a:t>Convolving the image with a filter produces a feature map that highlights the presence of a given feature in the image.</a:t>
            </a:r>
          </a:p>
        </p:txBody>
      </p:sp>
      <p:sp>
        <p:nvSpPr>
          <p:cNvPr id="4" name="Slide Number Placeholder 3">
            <a:extLst>
              <a:ext uri="{FF2B5EF4-FFF2-40B4-BE49-F238E27FC236}">
                <a16:creationId xmlns:a16="http://schemas.microsoft.com/office/drawing/2014/main" id="{543CD85A-9E31-4C09-9F50-CB5E19EA7FCA}"/>
              </a:ext>
            </a:extLst>
          </p:cNvPr>
          <p:cNvSpPr>
            <a:spLocks noGrp="1"/>
          </p:cNvSpPr>
          <p:nvPr>
            <p:ph type="sldNum" sz="quarter" idx="12"/>
          </p:nvPr>
        </p:nvSpPr>
        <p:spPr/>
        <p:txBody>
          <a:bodyPr/>
          <a:lstStyle/>
          <a:p>
            <a:fld id="{AD29F1E6-0A42-6342-8A19-FA364A33AB30}" type="slidenum">
              <a:rPr lang="en-US" smtClean="0"/>
              <a:t>30</a:t>
            </a:fld>
            <a:endParaRPr lang="en-US"/>
          </a:p>
        </p:txBody>
      </p:sp>
      <p:pic>
        <p:nvPicPr>
          <p:cNvPr id="6" name="Picture 5">
            <a:extLst>
              <a:ext uri="{FF2B5EF4-FFF2-40B4-BE49-F238E27FC236}">
                <a16:creationId xmlns:a16="http://schemas.microsoft.com/office/drawing/2014/main" id="{5C03D0B9-A7F8-4E8A-9788-E9433CBA8AA8}"/>
              </a:ext>
            </a:extLst>
          </p:cNvPr>
          <p:cNvPicPr>
            <a:picLocks noChangeAspect="1"/>
          </p:cNvPicPr>
          <p:nvPr/>
        </p:nvPicPr>
        <p:blipFill>
          <a:blip r:embed="rId2"/>
          <a:stretch>
            <a:fillRect/>
          </a:stretch>
        </p:blipFill>
        <p:spPr>
          <a:xfrm>
            <a:off x="2319587" y="1788887"/>
            <a:ext cx="2290239" cy="2284275"/>
          </a:xfrm>
          <a:prstGeom prst="rect">
            <a:avLst/>
          </a:prstGeom>
        </p:spPr>
      </p:pic>
      <p:pic>
        <p:nvPicPr>
          <p:cNvPr id="8" name="Picture 7">
            <a:extLst>
              <a:ext uri="{FF2B5EF4-FFF2-40B4-BE49-F238E27FC236}">
                <a16:creationId xmlns:a16="http://schemas.microsoft.com/office/drawing/2014/main" id="{881F6D5C-AC66-4536-A6A2-85C4020B4927}"/>
              </a:ext>
            </a:extLst>
          </p:cNvPr>
          <p:cNvPicPr>
            <a:picLocks noChangeAspect="1"/>
          </p:cNvPicPr>
          <p:nvPr/>
        </p:nvPicPr>
        <p:blipFill rotWithShape="1">
          <a:blip r:embed="rId3"/>
          <a:srcRect b="27088"/>
          <a:stretch/>
        </p:blipFill>
        <p:spPr>
          <a:xfrm>
            <a:off x="7006592" y="869514"/>
            <a:ext cx="4452345" cy="5334517"/>
          </a:xfrm>
          <a:prstGeom prst="rect">
            <a:avLst/>
          </a:prstGeom>
        </p:spPr>
      </p:pic>
    </p:spTree>
    <p:extLst>
      <p:ext uri="{BB962C8B-B14F-4D97-AF65-F5344CB8AC3E}">
        <p14:creationId xmlns:p14="http://schemas.microsoft.com/office/powerpoint/2010/main" val="2439401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7EC5F-0B61-4DE1-A461-E3984344FFA0}"/>
              </a:ext>
            </a:extLst>
          </p:cNvPr>
          <p:cNvSpPr>
            <a:spLocks noGrp="1"/>
          </p:cNvSpPr>
          <p:nvPr>
            <p:ph type="title"/>
          </p:nvPr>
        </p:nvSpPr>
        <p:spPr/>
        <p:txBody>
          <a:bodyPr/>
          <a:lstStyle/>
          <a:p>
            <a:endParaRPr lang="en-US" dirty="0"/>
          </a:p>
        </p:txBody>
      </p:sp>
      <p:pic>
        <p:nvPicPr>
          <p:cNvPr id="6" name="Content Placeholder 5">
            <a:extLst>
              <a:ext uri="{FF2B5EF4-FFF2-40B4-BE49-F238E27FC236}">
                <a16:creationId xmlns:a16="http://schemas.microsoft.com/office/drawing/2014/main" id="{D6529BCC-0FC5-47A9-9926-B9C9B1C2CE01}"/>
              </a:ext>
            </a:extLst>
          </p:cNvPr>
          <p:cNvPicPr>
            <a:picLocks noGrp="1" noChangeAspect="1"/>
          </p:cNvPicPr>
          <p:nvPr>
            <p:ph idx="1"/>
          </p:nvPr>
        </p:nvPicPr>
        <p:blipFill>
          <a:blip r:embed="rId2"/>
          <a:stretch>
            <a:fillRect/>
          </a:stretch>
        </p:blipFill>
        <p:spPr>
          <a:xfrm>
            <a:off x="1988016" y="1364445"/>
            <a:ext cx="8215967" cy="4655716"/>
          </a:xfrm>
        </p:spPr>
      </p:pic>
      <p:sp>
        <p:nvSpPr>
          <p:cNvPr id="4" name="Slide Number Placeholder 3">
            <a:extLst>
              <a:ext uri="{FF2B5EF4-FFF2-40B4-BE49-F238E27FC236}">
                <a16:creationId xmlns:a16="http://schemas.microsoft.com/office/drawing/2014/main" id="{38EF07C0-628F-4772-8F19-82F1C350AA12}"/>
              </a:ext>
            </a:extLst>
          </p:cNvPr>
          <p:cNvSpPr>
            <a:spLocks noGrp="1"/>
          </p:cNvSpPr>
          <p:nvPr>
            <p:ph type="sldNum" sz="quarter" idx="12"/>
          </p:nvPr>
        </p:nvSpPr>
        <p:spPr/>
        <p:txBody>
          <a:bodyPr/>
          <a:lstStyle/>
          <a:p>
            <a:fld id="{AD29F1E6-0A42-6342-8A19-FA364A33AB30}" type="slidenum">
              <a:rPr lang="en-US" smtClean="0"/>
              <a:t>31</a:t>
            </a:fld>
            <a:endParaRPr lang="en-US"/>
          </a:p>
        </p:txBody>
      </p:sp>
    </p:spTree>
    <p:extLst>
      <p:ext uri="{BB962C8B-B14F-4D97-AF65-F5344CB8AC3E}">
        <p14:creationId xmlns:p14="http://schemas.microsoft.com/office/powerpoint/2010/main" val="2608510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ACA0-015A-4A5E-BAE5-87683A787E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294662F-1E56-40CB-9326-1D9F77952798}"/>
              </a:ext>
            </a:extLst>
          </p:cNvPr>
          <p:cNvSpPr>
            <a:spLocks noGrp="1"/>
          </p:cNvSpPr>
          <p:nvPr>
            <p:ph idx="1"/>
          </p:nvPr>
        </p:nvSpPr>
        <p:spPr>
          <a:xfrm>
            <a:off x="752392" y="2092158"/>
            <a:ext cx="10327008" cy="2111143"/>
          </a:xfrm>
        </p:spPr>
        <p:txBody>
          <a:bodyPr/>
          <a:lstStyle/>
          <a:p>
            <a:r>
              <a:rPr lang="en-US" dirty="0"/>
              <a:t>In a convolutional layer, we are basically applying multiple filters at over the image to extract different features. </a:t>
            </a:r>
          </a:p>
          <a:p>
            <a:r>
              <a:rPr lang="en-US" dirty="0"/>
              <a:t>But most importantly, </a:t>
            </a:r>
            <a:r>
              <a:rPr lang="en-US" dirty="0">
                <a:solidFill>
                  <a:srgbClr val="C00000"/>
                </a:solidFill>
              </a:rPr>
              <a:t>we are learning those filters!</a:t>
            </a:r>
          </a:p>
          <a:p>
            <a:endParaRPr lang="en-US" dirty="0">
              <a:solidFill>
                <a:srgbClr val="C00000"/>
              </a:solidFill>
            </a:endParaRPr>
          </a:p>
          <a:p>
            <a:r>
              <a:rPr lang="en-US" dirty="0">
                <a:solidFill>
                  <a:schemeClr val="tx1">
                    <a:lumMod val="85000"/>
                    <a:lumOff val="15000"/>
                  </a:schemeClr>
                </a:solidFill>
              </a:rPr>
              <a:t>One thing we’re missing: non-linearity. </a:t>
            </a:r>
          </a:p>
        </p:txBody>
      </p:sp>
      <p:sp>
        <p:nvSpPr>
          <p:cNvPr id="4" name="Slide Number Placeholder 3">
            <a:extLst>
              <a:ext uri="{FF2B5EF4-FFF2-40B4-BE49-F238E27FC236}">
                <a16:creationId xmlns:a16="http://schemas.microsoft.com/office/drawing/2014/main" id="{3713A4E9-A0F1-4F2E-85E0-42C674F4FC88}"/>
              </a:ext>
            </a:extLst>
          </p:cNvPr>
          <p:cNvSpPr>
            <a:spLocks noGrp="1"/>
          </p:cNvSpPr>
          <p:nvPr>
            <p:ph type="sldNum" sz="quarter" idx="12"/>
          </p:nvPr>
        </p:nvSpPr>
        <p:spPr/>
        <p:txBody>
          <a:bodyPr/>
          <a:lstStyle/>
          <a:p>
            <a:fld id="{AD29F1E6-0A42-6342-8A19-FA364A33AB30}" type="slidenum">
              <a:rPr lang="en-US" smtClean="0"/>
              <a:t>32</a:t>
            </a:fld>
            <a:endParaRPr lang="en-US"/>
          </a:p>
        </p:txBody>
      </p:sp>
    </p:spTree>
    <p:extLst>
      <p:ext uri="{BB962C8B-B14F-4D97-AF65-F5344CB8AC3E}">
        <p14:creationId xmlns:p14="http://schemas.microsoft.com/office/powerpoint/2010/main" val="899551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A5BBC-4527-4D76-84AA-638BBF8A105D}"/>
              </a:ext>
            </a:extLst>
          </p:cNvPr>
          <p:cNvSpPr>
            <a:spLocks noGrp="1"/>
          </p:cNvSpPr>
          <p:nvPr>
            <p:ph type="title"/>
          </p:nvPr>
        </p:nvSpPr>
        <p:spPr/>
        <p:txBody>
          <a:bodyPr/>
          <a:lstStyle/>
          <a:p>
            <a:r>
              <a:rPr lang="en-US" dirty="0"/>
              <a:t>Introducing </a:t>
            </a:r>
            <a:r>
              <a:rPr lang="en-US" dirty="0" err="1"/>
              <a:t>ReLU</a:t>
            </a:r>
            <a:endParaRPr lang="en-US" dirty="0"/>
          </a:p>
        </p:txBody>
      </p:sp>
      <p:sp>
        <p:nvSpPr>
          <p:cNvPr id="3" name="Content Placeholder 2">
            <a:extLst>
              <a:ext uri="{FF2B5EF4-FFF2-40B4-BE49-F238E27FC236}">
                <a16:creationId xmlns:a16="http://schemas.microsoft.com/office/drawing/2014/main" id="{2B02ADB4-4B2B-4A95-BEC6-B0F1BDFEF336}"/>
              </a:ext>
            </a:extLst>
          </p:cNvPr>
          <p:cNvSpPr>
            <a:spLocks noGrp="1"/>
          </p:cNvSpPr>
          <p:nvPr>
            <p:ph idx="1"/>
          </p:nvPr>
        </p:nvSpPr>
        <p:spPr>
          <a:xfrm>
            <a:off x="833415" y="1177758"/>
            <a:ext cx="10327008" cy="4922100"/>
          </a:xfrm>
        </p:spPr>
        <p:txBody>
          <a:bodyPr/>
          <a:lstStyle/>
          <a:p>
            <a:r>
              <a:rPr lang="en-US" dirty="0"/>
              <a:t>The most successful non-linearity for CNNs is the Rectified Non-Linear unit (</a:t>
            </a:r>
            <a:r>
              <a:rPr lang="en-US" dirty="0" err="1"/>
              <a:t>ReLU</a:t>
            </a:r>
            <a:r>
              <a:rPr lang="en-US" dirty="0"/>
              <a:t>):</a:t>
            </a:r>
          </a:p>
          <a:p>
            <a:endParaRPr lang="en-US" dirty="0"/>
          </a:p>
          <a:p>
            <a:endParaRPr lang="en-US" dirty="0"/>
          </a:p>
          <a:p>
            <a:endParaRPr lang="en-US" dirty="0"/>
          </a:p>
          <a:p>
            <a:endParaRPr lang="en-US" dirty="0"/>
          </a:p>
          <a:p>
            <a:endParaRPr lang="en-US" dirty="0"/>
          </a:p>
          <a:p>
            <a:r>
              <a:rPr lang="en-US" dirty="0"/>
              <a:t>Combats the vanishing gradient problem occurring in </a:t>
            </a:r>
            <a:r>
              <a:rPr lang="en-US" dirty="0" err="1"/>
              <a:t>sigmoids</a:t>
            </a:r>
            <a:r>
              <a:rPr lang="en-US" dirty="0"/>
              <a:t>, is easier to compute, generates sparsity (not always beneficial)</a:t>
            </a:r>
          </a:p>
          <a:p>
            <a:endParaRPr lang="en-US" dirty="0"/>
          </a:p>
        </p:txBody>
      </p:sp>
      <p:sp>
        <p:nvSpPr>
          <p:cNvPr id="4" name="Slide Number Placeholder 3">
            <a:extLst>
              <a:ext uri="{FF2B5EF4-FFF2-40B4-BE49-F238E27FC236}">
                <a16:creationId xmlns:a16="http://schemas.microsoft.com/office/drawing/2014/main" id="{85001396-514A-4E16-A6F6-DAD5B73D2200}"/>
              </a:ext>
            </a:extLst>
          </p:cNvPr>
          <p:cNvSpPr>
            <a:spLocks noGrp="1"/>
          </p:cNvSpPr>
          <p:nvPr>
            <p:ph type="sldNum" sz="quarter" idx="12"/>
          </p:nvPr>
        </p:nvSpPr>
        <p:spPr/>
        <p:txBody>
          <a:bodyPr/>
          <a:lstStyle/>
          <a:p>
            <a:fld id="{AD29F1E6-0A42-6342-8A19-FA364A33AB30}" type="slidenum">
              <a:rPr lang="en-US" smtClean="0"/>
              <a:t>33</a:t>
            </a:fld>
            <a:endParaRPr lang="en-US"/>
          </a:p>
        </p:txBody>
      </p:sp>
      <p:pic>
        <p:nvPicPr>
          <p:cNvPr id="6" name="Picture 5">
            <a:extLst>
              <a:ext uri="{FF2B5EF4-FFF2-40B4-BE49-F238E27FC236}">
                <a16:creationId xmlns:a16="http://schemas.microsoft.com/office/drawing/2014/main" id="{BDC2D182-4FD3-4E9D-A5AB-E3A7791A3FAE}"/>
              </a:ext>
            </a:extLst>
          </p:cNvPr>
          <p:cNvPicPr>
            <a:picLocks noChangeAspect="1"/>
          </p:cNvPicPr>
          <p:nvPr/>
        </p:nvPicPr>
        <p:blipFill>
          <a:blip r:embed="rId2"/>
          <a:stretch>
            <a:fillRect/>
          </a:stretch>
        </p:blipFill>
        <p:spPr>
          <a:xfrm>
            <a:off x="2633106" y="2373428"/>
            <a:ext cx="6727625" cy="2111143"/>
          </a:xfrm>
          <a:prstGeom prst="rect">
            <a:avLst/>
          </a:prstGeom>
        </p:spPr>
      </p:pic>
    </p:spTree>
    <p:extLst>
      <p:ext uri="{BB962C8B-B14F-4D97-AF65-F5344CB8AC3E}">
        <p14:creationId xmlns:p14="http://schemas.microsoft.com/office/powerpoint/2010/main" val="1365437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DDFB5-57F0-4DE0-B4B5-A2A11CD86A60}"/>
              </a:ext>
            </a:extLst>
          </p:cNvPr>
          <p:cNvSpPr>
            <a:spLocks noGrp="1"/>
          </p:cNvSpPr>
          <p:nvPr>
            <p:ph type="title"/>
          </p:nvPr>
        </p:nvSpPr>
        <p:spPr/>
        <p:txBody>
          <a:bodyPr/>
          <a:lstStyle/>
          <a:p>
            <a:r>
              <a:rPr lang="en-US" dirty="0"/>
              <a:t>Convolutional layer so far</a:t>
            </a:r>
          </a:p>
        </p:txBody>
      </p:sp>
      <p:sp>
        <p:nvSpPr>
          <p:cNvPr id="3" name="Content Placeholder 2">
            <a:extLst>
              <a:ext uri="{FF2B5EF4-FFF2-40B4-BE49-F238E27FC236}">
                <a16:creationId xmlns:a16="http://schemas.microsoft.com/office/drawing/2014/main" id="{57575587-CD0F-4B06-B0DD-32C5BA8CD7FB}"/>
              </a:ext>
            </a:extLst>
          </p:cNvPr>
          <p:cNvSpPr>
            <a:spLocks noGrp="1"/>
          </p:cNvSpPr>
          <p:nvPr>
            <p:ph idx="1"/>
          </p:nvPr>
        </p:nvSpPr>
        <p:spPr>
          <a:xfrm>
            <a:off x="932496" y="1177758"/>
            <a:ext cx="10327008" cy="4845090"/>
          </a:xfrm>
        </p:spPr>
        <p:txBody>
          <a:bodyPr/>
          <a:lstStyle/>
          <a:p>
            <a:pPr marL="457200" indent="-457200">
              <a:buFont typeface="Arial" panose="020B0604020202020204" pitchFamily="34" charset="0"/>
              <a:buChar char="•"/>
            </a:pPr>
            <a:r>
              <a:rPr lang="en-US" dirty="0"/>
              <a:t>A convolutional layer convolves each of its filters with the input.</a:t>
            </a:r>
          </a:p>
          <a:p>
            <a:pPr marL="457200" indent="-457200">
              <a:buFont typeface="Arial" panose="020B0604020202020204" pitchFamily="34" charset="0"/>
              <a:buChar char="•"/>
            </a:pPr>
            <a:r>
              <a:rPr lang="en-US" dirty="0"/>
              <a:t>Input: a </a:t>
            </a:r>
            <a:r>
              <a:rPr lang="en-US" dirty="0">
                <a:solidFill>
                  <a:srgbClr val="C00000"/>
                </a:solidFill>
              </a:rPr>
              <a:t>3D tensor</a:t>
            </a:r>
            <a:r>
              <a:rPr lang="en-US" dirty="0"/>
              <a:t>, where the dimensions are Width, Height and Channels (or Feature Maps)</a:t>
            </a:r>
          </a:p>
          <a:p>
            <a:pPr marL="457200" indent="-457200">
              <a:buFont typeface="Arial" panose="020B0604020202020204" pitchFamily="34" charset="0"/>
              <a:buChar char="•"/>
            </a:pPr>
            <a:r>
              <a:rPr lang="en-US" dirty="0"/>
              <a:t>Output: a </a:t>
            </a:r>
            <a:r>
              <a:rPr lang="en-US" dirty="0">
                <a:solidFill>
                  <a:srgbClr val="C00000"/>
                </a:solidFill>
              </a:rPr>
              <a:t>3D tensor</a:t>
            </a:r>
            <a:r>
              <a:rPr lang="en-US" dirty="0"/>
              <a:t>, with dimensions Width, Height and Feature Maps (one for each filter)</a:t>
            </a:r>
          </a:p>
          <a:p>
            <a:pPr marL="457200" indent="-457200">
              <a:buFont typeface="Arial" panose="020B0604020202020204" pitchFamily="34" charset="0"/>
              <a:buChar char="•"/>
            </a:pPr>
            <a:r>
              <a:rPr lang="en-US" dirty="0"/>
              <a:t>Applies non-linear </a:t>
            </a:r>
            <a:r>
              <a:rPr lang="en-US" dirty="0">
                <a:solidFill>
                  <a:srgbClr val="C00000"/>
                </a:solidFill>
              </a:rPr>
              <a:t>activation function </a:t>
            </a:r>
            <a:r>
              <a:rPr lang="en-US" dirty="0">
                <a:solidFill>
                  <a:schemeClr val="tx1">
                    <a:lumMod val="75000"/>
                    <a:lumOff val="25000"/>
                  </a:schemeClr>
                </a:solidFill>
              </a:rPr>
              <a:t>(usually </a:t>
            </a:r>
            <a:r>
              <a:rPr lang="en-US" dirty="0" err="1">
                <a:solidFill>
                  <a:schemeClr val="tx1">
                    <a:lumMod val="75000"/>
                    <a:lumOff val="25000"/>
                  </a:schemeClr>
                </a:solidFill>
              </a:rPr>
              <a:t>ReLU</a:t>
            </a:r>
            <a:r>
              <a:rPr lang="en-US" dirty="0">
                <a:solidFill>
                  <a:schemeClr val="tx1">
                    <a:lumMod val="75000"/>
                    <a:lumOff val="25000"/>
                  </a:schemeClr>
                </a:solidFill>
              </a:rPr>
              <a:t>)</a:t>
            </a:r>
            <a:r>
              <a:rPr lang="en-US" dirty="0">
                <a:solidFill>
                  <a:srgbClr val="C00000"/>
                </a:solidFill>
              </a:rPr>
              <a:t> </a:t>
            </a:r>
            <a:r>
              <a:rPr lang="en-US" dirty="0"/>
              <a:t>over each value of the output.</a:t>
            </a:r>
          </a:p>
          <a:p>
            <a:pPr marL="457200" indent="-457200">
              <a:buFont typeface="Arial" panose="020B0604020202020204" pitchFamily="34" charset="0"/>
              <a:buChar char="•"/>
            </a:pPr>
            <a:r>
              <a:rPr lang="en-US" dirty="0"/>
              <a:t>Multiple </a:t>
            </a:r>
            <a:r>
              <a:rPr lang="en-US" dirty="0">
                <a:solidFill>
                  <a:srgbClr val="C00000"/>
                </a:solidFill>
              </a:rPr>
              <a:t>parameters to define</a:t>
            </a:r>
            <a:r>
              <a:rPr lang="en-US" dirty="0"/>
              <a:t>: number of filters, size of filters, stride, padding, activation function to use, regularization.</a:t>
            </a:r>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AA395E4C-76B4-45AF-B8BE-8C27F281F66C}"/>
              </a:ext>
            </a:extLst>
          </p:cNvPr>
          <p:cNvSpPr>
            <a:spLocks noGrp="1"/>
          </p:cNvSpPr>
          <p:nvPr>
            <p:ph type="sldNum" sz="quarter" idx="12"/>
          </p:nvPr>
        </p:nvSpPr>
        <p:spPr/>
        <p:txBody>
          <a:bodyPr/>
          <a:lstStyle/>
          <a:p>
            <a:fld id="{AD29F1E6-0A42-6342-8A19-FA364A33AB30}" type="slidenum">
              <a:rPr lang="en-US" smtClean="0"/>
              <a:t>34</a:t>
            </a:fld>
            <a:endParaRPr lang="en-US"/>
          </a:p>
        </p:txBody>
      </p:sp>
    </p:spTree>
    <p:extLst>
      <p:ext uri="{BB962C8B-B14F-4D97-AF65-F5344CB8AC3E}">
        <p14:creationId xmlns:p14="http://schemas.microsoft.com/office/powerpoint/2010/main" val="20488371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060F7-A4EB-4A02-94E2-C5D3991AD603}"/>
              </a:ext>
            </a:extLst>
          </p:cNvPr>
          <p:cNvSpPr>
            <a:spLocks noGrp="1"/>
          </p:cNvSpPr>
          <p:nvPr>
            <p:ph type="title"/>
          </p:nvPr>
        </p:nvSpPr>
        <p:spPr/>
        <p:txBody>
          <a:bodyPr/>
          <a:lstStyle/>
          <a:p>
            <a:r>
              <a:rPr lang="en-US" dirty="0"/>
              <a:t>Building a CNN</a:t>
            </a:r>
          </a:p>
        </p:txBody>
      </p:sp>
      <p:sp>
        <p:nvSpPr>
          <p:cNvPr id="3" name="Content Placeholder 2">
            <a:extLst>
              <a:ext uri="{FF2B5EF4-FFF2-40B4-BE49-F238E27FC236}">
                <a16:creationId xmlns:a16="http://schemas.microsoft.com/office/drawing/2014/main" id="{B47331FA-5951-4A51-8456-DDD488B7AD69}"/>
              </a:ext>
            </a:extLst>
          </p:cNvPr>
          <p:cNvSpPr>
            <a:spLocks noGrp="1"/>
          </p:cNvSpPr>
          <p:nvPr>
            <p:ph idx="1"/>
          </p:nvPr>
        </p:nvSpPr>
        <p:spPr>
          <a:xfrm>
            <a:off x="833415" y="1177758"/>
            <a:ext cx="10327008" cy="4850902"/>
          </a:xfrm>
        </p:spPr>
        <p:txBody>
          <a:bodyPr/>
          <a:lstStyle/>
          <a:p>
            <a:r>
              <a:rPr lang="en-US" dirty="0"/>
              <a:t>A convolutional neural network is built by stacking layers, typically of 3 types:</a:t>
            </a:r>
          </a:p>
        </p:txBody>
      </p:sp>
      <p:sp>
        <p:nvSpPr>
          <p:cNvPr id="4" name="Slide Number Placeholder 3">
            <a:extLst>
              <a:ext uri="{FF2B5EF4-FFF2-40B4-BE49-F238E27FC236}">
                <a16:creationId xmlns:a16="http://schemas.microsoft.com/office/drawing/2014/main" id="{2CCC7D52-DD57-4EEC-9437-1BC26872F1BD}"/>
              </a:ext>
            </a:extLst>
          </p:cNvPr>
          <p:cNvSpPr>
            <a:spLocks noGrp="1"/>
          </p:cNvSpPr>
          <p:nvPr>
            <p:ph type="sldNum" sz="quarter" idx="12"/>
          </p:nvPr>
        </p:nvSpPr>
        <p:spPr/>
        <p:txBody>
          <a:bodyPr/>
          <a:lstStyle/>
          <a:p>
            <a:fld id="{AD29F1E6-0A42-6342-8A19-FA364A33AB30}" type="slidenum">
              <a:rPr lang="en-US" smtClean="0"/>
              <a:t>35</a:t>
            </a:fld>
            <a:endParaRPr lang="en-US"/>
          </a:p>
        </p:txBody>
      </p:sp>
      <p:sp>
        <p:nvSpPr>
          <p:cNvPr id="6" name="Rectangle: Rounded Corners 5">
            <a:extLst>
              <a:ext uri="{FF2B5EF4-FFF2-40B4-BE49-F238E27FC236}">
                <a16:creationId xmlns:a16="http://schemas.microsoft.com/office/drawing/2014/main" id="{E22AAFD5-E21D-459F-89B1-C7AA8FFF8C8D}"/>
              </a:ext>
            </a:extLst>
          </p:cNvPr>
          <p:cNvSpPr/>
          <p:nvPr/>
        </p:nvSpPr>
        <p:spPr>
          <a:xfrm>
            <a:off x="4690331" y="3049034"/>
            <a:ext cx="2811337" cy="1565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Pooling Layers</a:t>
            </a:r>
          </a:p>
        </p:txBody>
      </p:sp>
      <p:sp>
        <p:nvSpPr>
          <p:cNvPr id="7" name="Rectangle: Rounded Corners 6">
            <a:extLst>
              <a:ext uri="{FF2B5EF4-FFF2-40B4-BE49-F238E27FC236}">
                <a16:creationId xmlns:a16="http://schemas.microsoft.com/office/drawing/2014/main" id="{1A0A2BFE-A189-4312-898D-85BB35145B67}"/>
              </a:ext>
            </a:extLst>
          </p:cNvPr>
          <p:cNvSpPr/>
          <p:nvPr/>
        </p:nvSpPr>
        <p:spPr>
          <a:xfrm>
            <a:off x="8213252" y="3049033"/>
            <a:ext cx="2811337" cy="1565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Fully connected Layers</a:t>
            </a:r>
          </a:p>
        </p:txBody>
      </p:sp>
      <p:sp>
        <p:nvSpPr>
          <p:cNvPr id="5" name="Rectangle: Rounded Corners 4">
            <a:extLst>
              <a:ext uri="{FF2B5EF4-FFF2-40B4-BE49-F238E27FC236}">
                <a16:creationId xmlns:a16="http://schemas.microsoft.com/office/drawing/2014/main" id="{D2CAA2C8-DDB4-4170-B93A-C7E7C99B448D}"/>
              </a:ext>
            </a:extLst>
          </p:cNvPr>
          <p:cNvSpPr/>
          <p:nvPr/>
        </p:nvSpPr>
        <p:spPr>
          <a:xfrm>
            <a:off x="1167410" y="3049035"/>
            <a:ext cx="2811337" cy="1565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Convolutional Layers</a:t>
            </a:r>
          </a:p>
        </p:txBody>
      </p:sp>
    </p:spTree>
    <p:extLst>
      <p:ext uri="{BB962C8B-B14F-4D97-AF65-F5344CB8AC3E}">
        <p14:creationId xmlns:p14="http://schemas.microsoft.com/office/powerpoint/2010/main" val="3930966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060F7-A4EB-4A02-94E2-C5D3991AD603}"/>
              </a:ext>
            </a:extLst>
          </p:cNvPr>
          <p:cNvSpPr>
            <a:spLocks noGrp="1"/>
          </p:cNvSpPr>
          <p:nvPr>
            <p:ph type="title"/>
          </p:nvPr>
        </p:nvSpPr>
        <p:spPr/>
        <p:txBody>
          <a:bodyPr/>
          <a:lstStyle/>
          <a:p>
            <a:r>
              <a:rPr lang="en-US" dirty="0"/>
              <a:t>Building a CNN</a:t>
            </a:r>
          </a:p>
        </p:txBody>
      </p:sp>
      <p:sp>
        <p:nvSpPr>
          <p:cNvPr id="3" name="Content Placeholder 2">
            <a:extLst>
              <a:ext uri="{FF2B5EF4-FFF2-40B4-BE49-F238E27FC236}">
                <a16:creationId xmlns:a16="http://schemas.microsoft.com/office/drawing/2014/main" id="{B47331FA-5951-4A51-8456-DDD488B7AD69}"/>
              </a:ext>
            </a:extLst>
          </p:cNvPr>
          <p:cNvSpPr>
            <a:spLocks noGrp="1"/>
          </p:cNvSpPr>
          <p:nvPr>
            <p:ph idx="1"/>
          </p:nvPr>
        </p:nvSpPr>
        <p:spPr>
          <a:xfrm>
            <a:off x="833415" y="1177758"/>
            <a:ext cx="10327008" cy="4850902"/>
          </a:xfrm>
        </p:spPr>
        <p:txBody>
          <a:bodyPr/>
          <a:lstStyle/>
          <a:p>
            <a:r>
              <a:rPr lang="en-US" dirty="0"/>
              <a:t>A convolutional neural network is built by stacking layers, typically of 3 types:</a:t>
            </a:r>
          </a:p>
        </p:txBody>
      </p:sp>
      <p:sp>
        <p:nvSpPr>
          <p:cNvPr id="4" name="Slide Number Placeholder 3">
            <a:extLst>
              <a:ext uri="{FF2B5EF4-FFF2-40B4-BE49-F238E27FC236}">
                <a16:creationId xmlns:a16="http://schemas.microsoft.com/office/drawing/2014/main" id="{2CCC7D52-DD57-4EEC-9437-1BC26872F1BD}"/>
              </a:ext>
            </a:extLst>
          </p:cNvPr>
          <p:cNvSpPr>
            <a:spLocks noGrp="1"/>
          </p:cNvSpPr>
          <p:nvPr>
            <p:ph type="sldNum" sz="quarter" idx="12"/>
          </p:nvPr>
        </p:nvSpPr>
        <p:spPr/>
        <p:txBody>
          <a:bodyPr/>
          <a:lstStyle/>
          <a:p>
            <a:fld id="{AD29F1E6-0A42-6342-8A19-FA364A33AB30}" type="slidenum">
              <a:rPr lang="en-US" smtClean="0"/>
              <a:t>36</a:t>
            </a:fld>
            <a:endParaRPr lang="en-US"/>
          </a:p>
        </p:txBody>
      </p:sp>
      <p:sp>
        <p:nvSpPr>
          <p:cNvPr id="6" name="Rectangle: Rounded Corners 5">
            <a:extLst>
              <a:ext uri="{FF2B5EF4-FFF2-40B4-BE49-F238E27FC236}">
                <a16:creationId xmlns:a16="http://schemas.microsoft.com/office/drawing/2014/main" id="{E22AAFD5-E21D-459F-89B1-C7AA8FFF8C8D}"/>
              </a:ext>
            </a:extLst>
          </p:cNvPr>
          <p:cNvSpPr/>
          <p:nvPr/>
        </p:nvSpPr>
        <p:spPr>
          <a:xfrm>
            <a:off x="4690331" y="3049034"/>
            <a:ext cx="2811337" cy="1565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Pooling Layers</a:t>
            </a:r>
          </a:p>
        </p:txBody>
      </p:sp>
      <p:sp>
        <p:nvSpPr>
          <p:cNvPr id="7" name="Rectangle: Rounded Corners 6">
            <a:extLst>
              <a:ext uri="{FF2B5EF4-FFF2-40B4-BE49-F238E27FC236}">
                <a16:creationId xmlns:a16="http://schemas.microsoft.com/office/drawing/2014/main" id="{1A0A2BFE-A189-4312-898D-85BB35145B67}"/>
              </a:ext>
            </a:extLst>
          </p:cNvPr>
          <p:cNvSpPr/>
          <p:nvPr/>
        </p:nvSpPr>
        <p:spPr>
          <a:xfrm>
            <a:off x="8213252" y="3049033"/>
            <a:ext cx="2811337" cy="1565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Fully connected Layers</a:t>
            </a:r>
          </a:p>
        </p:txBody>
      </p:sp>
      <p:sp>
        <p:nvSpPr>
          <p:cNvPr id="5" name="Rectangle: Rounded Corners 4">
            <a:extLst>
              <a:ext uri="{FF2B5EF4-FFF2-40B4-BE49-F238E27FC236}">
                <a16:creationId xmlns:a16="http://schemas.microsoft.com/office/drawing/2014/main" id="{D2CAA2C8-DDB4-4170-B93A-C7E7C99B448D}"/>
              </a:ext>
            </a:extLst>
          </p:cNvPr>
          <p:cNvSpPr/>
          <p:nvPr/>
        </p:nvSpPr>
        <p:spPr>
          <a:xfrm>
            <a:off x="1282994" y="976179"/>
            <a:ext cx="9741595" cy="5424621"/>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Convolutional Layers</a:t>
            </a:r>
          </a:p>
        </p:txBody>
      </p:sp>
      <p:sp>
        <p:nvSpPr>
          <p:cNvPr id="8" name="Rectangle: Rounded Corners 7">
            <a:extLst>
              <a:ext uri="{FF2B5EF4-FFF2-40B4-BE49-F238E27FC236}">
                <a16:creationId xmlns:a16="http://schemas.microsoft.com/office/drawing/2014/main" id="{4E94E475-381E-41FB-91F6-677F45725C91}"/>
              </a:ext>
            </a:extLst>
          </p:cNvPr>
          <p:cNvSpPr/>
          <p:nvPr/>
        </p:nvSpPr>
        <p:spPr>
          <a:xfrm>
            <a:off x="7746800" y="2000145"/>
            <a:ext cx="2744573" cy="3960752"/>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solidFill>
                  <a:schemeClr val="tx1"/>
                </a:solidFill>
              </a:rPr>
              <a:t>I/O</a:t>
            </a:r>
          </a:p>
          <a:p>
            <a:pPr algn="ctr"/>
            <a:endParaRPr lang="en-US" dirty="0">
              <a:solidFill>
                <a:schemeClr val="tx1"/>
              </a:solidFill>
            </a:endParaRPr>
          </a:p>
          <a:p>
            <a:pPr marL="285750" indent="-285750">
              <a:buFont typeface="Arial" panose="020B0604020202020204" pitchFamily="34" charset="0"/>
              <a:buChar char="•"/>
            </a:pPr>
            <a:r>
              <a:rPr lang="en-US" dirty="0">
                <a:solidFill>
                  <a:schemeClr val="tx1"/>
                </a:solidFill>
              </a:rPr>
              <a:t>Input: 3D cube, previous set of feature maps</a:t>
            </a:r>
          </a:p>
          <a:p>
            <a:pPr marL="285750" indent="-285750">
              <a:buFont typeface="Arial" panose="020B0604020202020204" pitchFamily="34" charset="0"/>
              <a:buChar char="•"/>
            </a:pPr>
            <a:r>
              <a:rPr lang="en-US" dirty="0">
                <a:solidFill>
                  <a:schemeClr val="tx1"/>
                </a:solidFill>
              </a:rPr>
              <a:t>Output: 3D cube, one 2D map per filter	</a:t>
            </a:r>
          </a:p>
          <a:p>
            <a:pPr marL="285750" indent="-285750" algn="ctr">
              <a:buFont typeface="Arial" panose="020B0604020202020204" pitchFamily="34" charset="0"/>
              <a:buChar char="•"/>
            </a:pPr>
            <a:endParaRPr lang="en-US" dirty="0">
              <a:solidFill>
                <a:schemeClr val="tx1"/>
              </a:solidFill>
            </a:endParaRPr>
          </a:p>
        </p:txBody>
      </p:sp>
      <p:sp>
        <p:nvSpPr>
          <p:cNvPr id="9" name="Rectangle: Rounded Corners 8">
            <a:extLst>
              <a:ext uri="{FF2B5EF4-FFF2-40B4-BE49-F238E27FC236}">
                <a16:creationId xmlns:a16="http://schemas.microsoft.com/office/drawing/2014/main" id="{F45CB744-A164-45F7-A946-EDB572156F2A}"/>
              </a:ext>
            </a:extLst>
          </p:cNvPr>
          <p:cNvSpPr/>
          <p:nvPr/>
        </p:nvSpPr>
        <p:spPr>
          <a:xfrm>
            <a:off x="1877179" y="1951720"/>
            <a:ext cx="2744573" cy="4057601"/>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solidFill>
                  <a:schemeClr val="tx1"/>
                </a:solidFill>
              </a:rPr>
              <a:t>Action</a:t>
            </a:r>
          </a:p>
          <a:p>
            <a:pPr algn="ctr"/>
            <a:endParaRPr lang="en-US" dirty="0">
              <a:solidFill>
                <a:schemeClr val="tx1"/>
              </a:solidFill>
            </a:endParaRPr>
          </a:p>
          <a:p>
            <a:pPr marL="285750" indent="-285750">
              <a:buFont typeface="Arial" panose="020B0604020202020204" pitchFamily="34" charset="0"/>
              <a:buChar char="•"/>
            </a:pPr>
            <a:r>
              <a:rPr lang="en-US" dirty="0">
                <a:solidFill>
                  <a:schemeClr val="tx1"/>
                </a:solidFill>
              </a:rPr>
              <a:t>Apply filters to extract features</a:t>
            </a:r>
          </a:p>
          <a:p>
            <a:pPr marL="285750" indent="-285750">
              <a:buFont typeface="Arial" panose="020B0604020202020204" pitchFamily="34" charset="0"/>
              <a:buChar char="•"/>
            </a:pPr>
            <a:r>
              <a:rPr lang="en-US" dirty="0">
                <a:solidFill>
                  <a:schemeClr val="tx1"/>
                </a:solidFill>
              </a:rPr>
              <a:t>Filters are composed of small kernels, learned.</a:t>
            </a:r>
          </a:p>
          <a:p>
            <a:pPr marL="285750" indent="-285750">
              <a:buFont typeface="Arial" panose="020B0604020202020204" pitchFamily="34" charset="0"/>
              <a:buChar char="•"/>
            </a:pPr>
            <a:r>
              <a:rPr lang="en-US" dirty="0">
                <a:solidFill>
                  <a:schemeClr val="tx1"/>
                </a:solidFill>
              </a:rPr>
              <a:t>One bias per filter.</a:t>
            </a:r>
          </a:p>
          <a:p>
            <a:pPr marL="285750" indent="-285750">
              <a:buFont typeface="Arial" panose="020B0604020202020204" pitchFamily="34" charset="0"/>
              <a:buChar char="•"/>
            </a:pPr>
            <a:r>
              <a:rPr lang="en-US" dirty="0">
                <a:solidFill>
                  <a:schemeClr val="tx1"/>
                </a:solidFill>
              </a:rPr>
              <a:t>Apply activation function on every value of feature map</a:t>
            </a:r>
          </a:p>
        </p:txBody>
      </p:sp>
      <p:sp>
        <p:nvSpPr>
          <p:cNvPr id="10" name="Rectangle: Rounded Corners 9">
            <a:extLst>
              <a:ext uri="{FF2B5EF4-FFF2-40B4-BE49-F238E27FC236}">
                <a16:creationId xmlns:a16="http://schemas.microsoft.com/office/drawing/2014/main" id="{0BA08061-1F95-4E28-9D93-B0BDA3462685}"/>
              </a:ext>
            </a:extLst>
          </p:cNvPr>
          <p:cNvSpPr/>
          <p:nvPr/>
        </p:nvSpPr>
        <p:spPr>
          <a:xfrm>
            <a:off x="4788436" y="1985516"/>
            <a:ext cx="2744573" cy="3960752"/>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solidFill>
                  <a:schemeClr val="tx1"/>
                </a:solidFill>
              </a:rPr>
              <a:t>Parameters</a:t>
            </a:r>
          </a:p>
          <a:p>
            <a:endParaRPr lang="en-US" dirty="0">
              <a:solidFill>
                <a:schemeClr val="tx1"/>
              </a:solidFill>
            </a:endParaRPr>
          </a:p>
          <a:p>
            <a:pPr marL="285750" indent="-285750">
              <a:buFont typeface="Arial" panose="020B0604020202020204" pitchFamily="34" charset="0"/>
              <a:buChar char="•"/>
            </a:pPr>
            <a:r>
              <a:rPr lang="en-US" dirty="0">
                <a:solidFill>
                  <a:schemeClr val="tx1"/>
                </a:solidFill>
              </a:rPr>
              <a:t>Number of kernels</a:t>
            </a:r>
          </a:p>
          <a:p>
            <a:pPr marL="285750" indent="-285750">
              <a:buFont typeface="Arial" panose="020B0604020202020204" pitchFamily="34" charset="0"/>
              <a:buChar char="•"/>
            </a:pPr>
            <a:r>
              <a:rPr lang="en-US" dirty="0">
                <a:solidFill>
                  <a:schemeClr val="tx1"/>
                </a:solidFill>
              </a:rPr>
              <a:t>Size of kernels (W and H only, D is defined by input cube)</a:t>
            </a:r>
          </a:p>
          <a:p>
            <a:pPr marL="285750" indent="-285750">
              <a:buFont typeface="Arial" panose="020B0604020202020204" pitchFamily="34" charset="0"/>
              <a:buChar char="•"/>
            </a:pPr>
            <a:r>
              <a:rPr lang="en-US" dirty="0">
                <a:solidFill>
                  <a:schemeClr val="tx1"/>
                </a:solidFill>
              </a:rPr>
              <a:t>Activation function</a:t>
            </a:r>
          </a:p>
          <a:p>
            <a:pPr marL="285750" indent="-285750">
              <a:buFont typeface="Arial" panose="020B0604020202020204" pitchFamily="34" charset="0"/>
              <a:buChar char="•"/>
            </a:pPr>
            <a:r>
              <a:rPr lang="en-US" dirty="0">
                <a:solidFill>
                  <a:schemeClr val="tx1"/>
                </a:solidFill>
              </a:rPr>
              <a:t>Stride</a:t>
            </a:r>
          </a:p>
          <a:p>
            <a:pPr marL="285750" indent="-285750">
              <a:buFont typeface="Arial" panose="020B0604020202020204" pitchFamily="34" charset="0"/>
              <a:buChar char="•"/>
            </a:pPr>
            <a:r>
              <a:rPr lang="en-US" dirty="0">
                <a:solidFill>
                  <a:schemeClr val="tx1"/>
                </a:solidFill>
              </a:rPr>
              <a:t>Padding</a:t>
            </a:r>
          </a:p>
          <a:p>
            <a:pPr marL="285750" indent="-285750">
              <a:buFont typeface="Arial" panose="020B0604020202020204" pitchFamily="34" charset="0"/>
              <a:buChar char="•"/>
            </a:pPr>
            <a:r>
              <a:rPr lang="en-US" dirty="0">
                <a:solidFill>
                  <a:schemeClr val="tx1"/>
                </a:solidFill>
              </a:rPr>
              <a:t>Regularization type and value</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endParaRPr lang="en-US" dirty="0">
              <a:solidFill>
                <a:schemeClr val="tx1"/>
              </a:solidFill>
            </a:endParaRPr>
          </a:p>
          <a:p>
            <a:pPr marL="285750" indent="-285750" algn="ctr">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242437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060F7-A4EB-4A02-94E2-C5D3991AD603}"/>
              </a:ext>
            </a:extLst>
          </p:cNvPr>
          <p:cNvSpPr>
            <a:spLocks noGrp="1"/>
          </p:cNvSpPr>
          <p:nvPr>
            <p:ph type="title"/>
          </p:nvPr>
        </p:nvSpPr>
        <p:spPr/>
        <p:txBody>
          <a:bodyPr/>
          <a:lstStyle/>
          <a:p>
            <a:r>
              <a:rPr lang="en-US" dirty="0"/>
              <a:t>Building a CNN</a:t>
            </a:r>
          </a:p>
        </p:txBody>
      </p:sp>
      <p:sp>
        <p:nvSpPr>
          <p:cNvPr id="3" name="Content Placeholder 2">
            <a:extLst>
              <a:ext uri="{FF2B5EF4-FFF2-40B4-BE49-F238E27FC236}">
                <a16:creationId xmlns:a16="http://schemas.microsoft.com/office/drawing/2014/main" id="{B47331FA-5951-4A51-8456-DDD488B7AD69}"/>
              </a:ext>
            </a:extLst>
          </p:cNvPr>
          <p:cNvSpPr>
            <a:spLocks noGrp="1"/>
          </p:cNvSpPr>
          <p:nvPr>
            <p:ph idx="1"/>
          </p:nvPr>
        </p:nvSpPr>
        <p:spPr>
          <a:xfrm>
            <a:off x="833415" y="1177758"/>
            <a:ext cx="10327008" cy="4850902"/>
          </a:xfrm>
        </p:spPr>
        <p:txBody>
          <a:bodyPr/>
          <a:lstStyle/>
          <a:p>
            <a:r>
              <a:rPr lang="en-US" dirty="0"/>
              <a:t>A convolutional neural network is built by stacking layers, typically of 3 types:</a:t>
            </a:r>
          </a:p>
        </p:txBody>
      </p:sp>
      <p:sp>
        <p:nvSpPr>
          <p:cNvPr id="4" name="Slide Number Placeholder 3">
            <a:extLst>
              <a:ext uri="{FF2B5EF4-FFF2-40B4-BE49-F238E27FC236}">
                <a16:creationId xmlns:a16="http://schemas.microsoft.com/office/drawing/2014/main" id="{2CCC7D52-DD57-4EEC-9437-1BC26872F1BD}"/>
              </a:ext>
            </a:extLst>
          </p:cNvPr>
          <p:cNvSpPr>
            <a:spLocks noGrp="1"/>
          </p:cNvSpPr>
          <p:nvPr>
            <p:ph type="sldNum" sz="quarter" idx="12"/>
          </p:nvPr>
        </p:nvSpPr>
        <p:spPr/>
        <p:txBody>
          <a:bodyPr/>
          <a:lstStyle/>
          <a:p>
            <a:fld id="{AD29F1E6-0A42-6342-8A19-FA364A33AB30}" type="slidenum">
              <a:rPr lang="en-US" smtClean="0"/>
              <a:t>37</a:t>
            </a:fld>
            <a:endParaRPr lang="en-US"/>
          </a:p>
        </p:txBody>
      </p:sp>
      <p:sp>
        <p:nvSpPr>
          <p:cNvPr id="7" name="Rectangle: Rounded Corners 6">
            <a:extLst>
              <a:ext uri="{FF2B5EF4-FFF2-40B4-BE49-F238E27FC236}">
                <a16:creationId xmlns:a16="http://schemas.microsoft.com/office/drawing/2014/main" id="{1A0A2BFE-A189-4312-898D-85BB35145B67}"/>
              </a:ext>
            </a:extLst>
          </p:cNvPr>
          <p:cNvSpPr/>
          <p:nvPr/>
        </p:nvSpPr>
        <p:spPr>
          <a:xfrm>
            <a:off x="8213252" y="3049033"/>
            <a:ext cx="2811337" cy="1565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Fully connected Layers</a:t>
            </a:r>
          </a:p>
        </p:txBody>
      </p:sp>
      <p:sp>
        <p:nvSpPr>
          <p:cNvPr id="5" name="Rectangle: Rounded Corners 4">
            <a:extLst>
              <a:ext uri="{FF2B5EF4-FFF2-40B4-BE49-F238E27FC236}">
                <a16:creationId xmlns:a16="http://schemas.microsoft.com/office/drawing/2014/main" id="{D2CAA2C8-DDB4-4170-B93A-C7E7C99B448D}"/>
              </a:ext>
            </a:extLst>
          </p:cNvPr>
          <p:cNvSpPr/>
          <p:nvPr/>
        </p:nvSpPr>
        <p:spPr>
          <a:xfrm>
            <a:off x="1167411" y="3049033"/>
            <a:ext cx="2811335" cy="156549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Convolutional Layers</a:t>
            </a:r>
          </a:p>
        </p:txBody>
      </p:sp>
      <p:sp>
        <p:nvSpPr>
          <p:cNvPr id="6" name="Rectangle: Rounded Corners 5">
            <a:extLst>
              <a:ext uri="{FF2B5EF4-FFF2-40B4-BE49-F238E27FC236}">
                <a16:creationId xmlns:a16="http://schemas.microsoft.com/office/drawing/2014/main" id="{E22AAFD5-E21D-459F-89B1-C7AA8FFF8C8D}"/>
              </a:ext>
            </a:extLst>
          </p:cNvPr>
          <p:cNvSpPr/>
          <p:nvPr/>
        </p:nvSpPr>
        <p:spPr>
          <a:xfrm>
            <a:off x="4690331" y="3049034"/>
            <a:ext cx="2811337" cy="1565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Pooling Layers</a:t>
            </a:r>
          </a:p>
        </p:txBody>
      </p:sp>
    </p:spTree>
    <p:extLst>
      <p:ext uri="{BB962C8B-B14F-4D97-AF65-F5344CB8AC3E}">
        <p14:creationId xmlns:p14="http://schemas.microsoft.com/office/powerpoint/2010/main" val="4138056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A0A2BFE-A189-4312-898D-85BB35145B67}"/>
              </a:ext>
            </a:extLst>
          </p:cNvPr>
          <p:cNvSpPr/>
          <p:nvPr/>
        </p:nvSpPr>
        <p:spPr>
          <a:xfrm>
            <a:off x="8213252" y="3049033"/>
            <a:ext cx="2811337" cy="1565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Fully connected Layers</a:t>
            </a:r>
          </a:p>
        </p:txBody>
      </p:sp>
      <p:sp>
        <p:nvSpPr>
          <p:cNvPr id="5" name="Rectangle: Rounded Corners 4">
            <a:extLst>
              <a:ext uri="{FF2B5EF4-FFF2-40B4-BE49-F238E27FC236}">
                <a16:creationId xmlns:a16="http://schemas.microsoft.com/office/drawing/2014/main" id="{D2CAA2C8-DDB4-4170-B93A-C7E7C99B448D}"/>
              </a:ext>
            </a:extLst>
          </p:cNvPr>
          <p:cNvSpPr/>
          <p:nvPr/>
        </p:nvSpPr>
        <p:spPr>
          <a:xfrm>
            <a:off x="1167411" y="3049033"/>
            <a:ext cx="2811335" cy="156549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Convolutional Layers</a:t>
            </a:r>
          </a:p>
        </p:txBody>
      </p:sp>
      <p:sp>
        <p:nvSpPr>
          <p:cNvPr id="2" name="Title 1">
            <a:extLst>
              <a:ext uri="{FF2B5EF4-FFF2-40B4-BE49-F238E27FC236}">
                <a16:creationId xmlns:a16="http://schemas.microsoft.com/office/drawing/2014/main" id="{4D7060F7-A4EB-4A02-94E2-C5D3991AD603}"/>
              </a:ext>
            </a:extLst>
          </p:cNvPr>
          <p:cNvSpPr>
            <a:spLocks noGrp="1"/>
          </p:cNvSpPr>
          <p:nvPr>
            <p:ph type="title"/>
          </p:nvPr>
        </p:nvSpPr>
        <p:spPr/>
        <p:txBody>
          <a:bodyPr/>
          <a:lstStyle/>
          <a:p>
            <a:r>
              <a:rPr lang="en-US" dirty="0"/>
              <a:t>Building a CNN</a:t>
            </a:r>
          </a:p>
        </p:txBody>
      </p:sp>
      <p:sp>
        <p:nvSpPr>
          <p:cNvPr id="3" name="Content Placeholder 2">
            <a:extLst>
              <a:ext uri="{FF2B5EF4-FFF2-40B4-BE49-F238E27FC236}">
                <a16:creationId xmlns:a16="http://schemas.microsoft.com/office/drawing/2014/main" id="{B47331FA-5951-4A51-8456-DDD488B7AD69}"/>
              </a:ext>
            </a:extLst>
          </p:cNvPr>
          <p:cNvSpPr>
            <a:spLocks noGrp="1"/>
          </p:cNvSpPr>
          <p:nvPr>
            <p:ph idx="1"/>
          </p:nvPr>
        </p:nvSpPr>
        <p:spPr>
          <a:xfrm>
            <a:off x="833415" y="1177758"/>
            <a:ext cx="10327008" cy="4850902"/>
          </a:xfrm>
        </p:spPr>
        <p:txBody>
          <a:bodyPr/>
          <a:lstStyle/>
          <a:p>
            <a:r>
              <a:rPr lang="en-US" dirty="0"/>
              <a:t>A convolutional neural network is built by stacking layers, typically of 3 types:</a:t>
            </a:r>
          </a:p>
        </p:txBody>
      </p:sp>
      <p:sp>
        <p:nvSpPr>
          <p:cNvPr id="4" name="Slide Number Placeholder 3">
            <a:extLst>
              <a:ext uri="{FF2B5EF4-FFF2-40B4-BE49-F238E27FC236}">
                <a16:creationId xmlns:a16="http://schemas.microsoft.com/office/drawing/2014/main" id="{2CCC7D52-DD57-4EEC-9437-1BC26872F1BD}"/>
              </a:ext>
            </a:extLst>
          </p:cNvPr>
          <p:cNvSpPr>
            <a:spLocks noGrp="1"/>
          </p:cNvSpPr>
          <p:nvPr>
            <p:ph type="sldNum" sz="quarter" idx="12"/>
          </p:nvPr>
        </p:nvSpPr>
        <p:spPr/>
        <p:txBody>
          <a:bodyPr/>
          <a:lstStyle/>
          <a:p>
            <a:fld id="{AD29F1E6-0A42-6342-8A19-FA364A33AB30}" type="slidenum">
              <a:rPr lang="en-US" smtClean="0"/>
              <a:t>38</a:t>
            </a:fld>
            <a:endParaRPr lang="en-US"/>
          </a:p>
        </p:txBody>
      </p:sp>
      <p:sp>
        <p:nvSpPr>
          <p:cNvPr id="6" name="Rectangle: Rounded Corners 5">
            <a:extLst>
              <a:ext uri="{FF2B5EF4-FFF2-40B4-BE49-F238E27FC236}">
                <a16:creationId xmlns:a16="http://schemas.microsoft.com/office/drawing/2014/main" id="{E22AAFD5-E21D-459F-89B1-C7AA8FFF8C8D}"/>
              </a:ext>
            </a:extLst>
          </p:cNvPr>
          <p:cNvSpPr/>
          <p:nvPr/>
        </p:nvSpPr>
        <p:spPr>
          <a:xfrm>
            <a:off x="1273665" y="983807"/>
            <a:ext cx="9644668" cy="537064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Pooling Layers</a:t>
            </a:r>
          </a:p>
        </p:txBody>
      </p:sp>
      <p:pic>
        <p:nvPicPr>
          <p:cNvPr id="9" name="Picture 8">
            <a:extLst>
              <a:ext uri="{FF2B5EF4-FFF2-40B4-BE49-F238E27FC236}">
                <a16:creationId xmlns:a16="http://schemas.microsoft.com/office/drawing/2014/main" id="{EB929A9D-CB8E-433E-86E9-F34CCACF3B4B}"/>
              </a:ext>
            </a:extLst>
          </p:cNvPr>
          <p:cNvPicPr>
            <a:picLocks noChangeAspect="1"/>
          </p:cNvPicPr>
          <p:nvPr/>
        </p:nvPicPr>
        <p:blipFill>
          <a:blip r:embed="rId2"/>
          <a:stretch>
            <a:fillRect/>
          </a:stretch>
        </p:blipFill>
        <p:spPr>
          <a:xfrm>
            <a:off x="3585350" y="1416642"/>
            <a:ext cx="5172075" cy="5181600"/>
          </a:xfrm>
          <a:prstGeom prst="rect">
            <a:avLst/>
          </a:prstGeom>
        </p:spPr>
      </p:pic>
      <p:sp>
        <p:nvSpPr>
          <p:cNvPr id="10" name="Rectangle: Rounded Corners 9">
            <a:extLst>
              <a:ext uri="{FF2B5EF4-FFF2-40B4-BE49-F238E27FC236}">
                <a16:creationId xmlns:a16="http://schemas.microsoft.com/office/drawing/2014/main" id="{BDA66B1A-603C-4F0B-AC65-AD3222572FB4}"/>
              </a:ext>
            </a:extLst>
          </p:cNvPr>
          <p:cNvSpPr/>
          <p:nvPr/>
        </p:nvSpPr>
        <p:spPr>
          <a:xfrm>
            <a:off x="7700500" y="2243213"/>
            <a:ext cx="2744573" cy="3303186"/>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solidFill>
                  <a:schemeClr val="tx1"/>
                </a:solidFill>
              </a:rPr>
              <a:t>I/O</a:t>
            </a:r>
          </a:p>
          <a:p>
            <a:pPr algn="ctr"/>
            <a:endParaRPr lang="en-US" dirty="0">
              <a:solidFill>
                <a:schemeClr val="tx1"/>
              </a:solidFill>
            </a:endParaRPr>
          </a:p>
          <a:p>
            <a:pPr marL="285750" indent="-285750">
              <a:buFont typeface="Arial" panose="020B0604020202020204" pitchFamily="34" charset="0"/>
              <a:buChar char="•"/>
            </a:pPr>
            <a:r>
              <a:rPr lang="en-US" dirty="0">
                <a:solidFill>
                  <a:schemeClr val="tx1"/>
                </a:solidFill>
              </a:rPr>
              <a:t>Input: 3D cube, previous set of feature maps</a:t>
            </a:r>
          </a:p>
          <a:p>
            <a:pPr marL="285750" indent="-285750">
              <a:buFont typeface="Arial" panose="020B0604020202020204" pitchFamily="34" charset="0"/>
              <a:buChar char="•"/>
            </a:pPr>
            <a:r>
              <a:rPr lang="en-US" dirty="0">
                <a:solidFill>
                  <a:schemeClr val="tx1"/>
                </a:solidFill>
              </a:rPr>
              <a:t>Output: 3D cube, one 2D map per </a:t>
            </a:r>
            <a:r>
              <a:rPr lang="en-US" dirty="0" err="1">
                <a:solidFill>
                  <a:schemeClr val="tx1"/>
                </a:solidFill>
              </a:rPr>
              <a:t>filte</a:t>
            </a:r>
            <a:r>
              <a:rPr lang="en-US" dirty="0">
                <a:solidFill>
                  <a:schemeClr val="tx1"/>
                </a:solidFill>
              </a:rPr>
              <a:t>, reduced spatial dimensions	</a:t>
            </a:r>
          </a:p>
          <a:p>
            <a:pPr marL="285750" indent="-285750" algn="ctr">
              <a:buFont typeface="Arial" panose="020B0604020202020204" pitchFamily="34" charset="0"/>
              <a:buChar char="•"/>
            </a:pPr>
            <a:endParaRPr lang="en-US" dirty="0">
              <a:solidFill>
                <a:schemeClr val="tx1"/>
              </a:solidFill>
            </a:endParaRPr>
          </a:p>
        </p:txBody>
      </p:sp>
      <p:sp>
        <p:nvSpPr>
          <p:cNvPr id="11" name="Rectangle: Rounded Corners 10">
            <a:extLst>
              <a:ext uri="{FF2B5EF4-FFF2-40B4-BE49-F238E27FC236}">
                <a16:creationId xmlns:a16="http://schemas.microsoft.com/office/drawing/2014/main" id="{88D02F12-DECC-4F5D-89B2-AD0BDAE4AF53}"/>
              </a:ext>
            </a:extLst>
          </p:cNvPr>
          <p:cNvSpPr/>
          <p:nvPr/>
        </p:nvSpPr>
        <p:spPr>
          <a:xfrm>
            <a:off x="1830879" y="2194789"/>
            <a:ext cx="2744573" cy="3303186"/>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solidFill>
                  <a:schemeClr val="tx1"/>
                </a:solidFill>
              </a:rPr>
              <a:t>Action</a:t>
            </a:r>
          </a:p>
          <a:p>
            <a:pPr algn="ctr"/>
            <a:endParaRPr lang="en-US" dirty="0">
              <a:solidFill>
                <a:schemeClr val="tx1"/>
              </a:solidFill>
            </a:endParaRPr>
          </a:p>
          <a:p>
            <a:pPr marL="285750" indent="-285750">
              <a:buFont typeface="Arial" panose="020B0604020202020204" pitchFamily="34" charset="0"/>
              <a:buChar char="•"/>
            </a:pPr>
            <a:r>
              <a:rPr lang="en-US" dirty="0">
                <a:solidFill>
                  <a:schemeClr val="tx1"/>
                </a:solidFill>
              </a:rPr>
              <a:t>Reduce dimensionality</a:t>
            </a:r>
          </a:p>
          <a:p>
            <a:pPr marL="285750" indent="-285750">
              <a:buFont typeface="Arial" panose="020B0604020202020204" pitchFamily="34" charset="0"/>
              <a:buChar char="•"/>
            </a:pPr>
            <a:r>
              <a:rPr lang="en-US" dirty="0">
                <a:solidFill>
                  <a:schemeClr val="tx1"/>
                </a:solidFill>
              </a:rPr>
              <a:t>Extract maximum of average of a region </a:t>
            </a:r>
          </a:p>
          <a:p>
            <a:pPr marL="285750" indent="-285750">
              <a:buFont typeface="Arial" panose="020B0604020202020204" pitchFamily="34" charset="0"/>
              <a:buChar char="•"/>
            </a:pPr>
            <a:r>
              <a:rPr lang="en-US" dirty="0">
                <a:solidFill>
                  <a:schemeClr val="tx1"/>
                </a:solidFill>
              </a:rPr>
              <a:t>Sliding window approach</a:t>
            </a:r>
          </a:p>
        </p:txBody>
      </p:sp>
      <p:sp>
        <p:nvSpPr>
          <p:cNvPr id="12" name="Rectangle: Rounded Corners 11">
            <a:extLst>
              <a:ext uri="{FF2B5EF4-FFF2-40B4-BE49-F238E27FC236}">
                <a16:creationId xmlns:a16="http://schemas.microsoft.com/office/drawing/2014/main" id="{0911A1FF-DDC1-4DA7-A669-D52CBBE99C32}"/>
              </a:ext>
            </a:extLst>
          </p:cNvPr>
          <p:cNvSpPr/>
          <p:nvPr/>
        </p:nvSpPr>
        <p:spPr>
          <a:xfrm>
            <a:off x="4742136" y="2228584"/>
            <a:ext cx="2744573" cy="3303186"/>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solidFill>
                  <a:schemeClr val="tx1"/>
                </a:solidFill>
              </a:rPr>
              <a:t>Parameters</a:t>
            </a:r>
          </a:p>
          <a:p>
            <a:endParaRPr lang="en-US" dirty="0">
              <a:solidFill>
                <a:schemeClr val="tx1"/>
              </a:solidFill>
            </a:endParaRPr>
          </a:p>
          <a:p>
            <a:pPr marL="285750" indent="-285750">
              <a:buFont typeface="Arial" panose="020B0604020202020204" pitchFamily="34" charset="0"/>
              <a:buChar char="•"/>
            </a:pPr>
            <a:r>
              <a:rPr lang="en-US" dirty="0">
                <a:solidFill>
                  <a:schemeClr val="tx1"/>
                </a:solidFill>
              </a:rPr>
              <a:t>Stride</a:t>
            </a:r>
          </a:p>
          <a:p>
            <a:pPr marL="285750" indent="-285750">
              <a:buFont typeface="Arial" panose="020B0604020202020204" pitchFamily="34" charset="0"/>
              <a:buChar char="•"/>
            </a:pPr>
            <a:r>
              <a:rPr lang="en-US" dirty="0">
                <a:solidFill>
                  <a:schemeClr val="tx1"/>
                </a:solidFill>
              </a:rPr>
              <a:t>Size of window</a:t>
            </a:r>
          </a:p>
          <a:p>
            <a:pPr marL="285750" indent="-285750">
              <a:buFont typeface="Arial" panose="020B0604020202020204" pitchFamily="34" charset="0"/>
              <a:buChar char="•"/>
            </a:pPr>
            <a:endParaRPr lang="en-US" dirty="0">
              <a:solidFill>
                <a:schemeClr val="tx1"/>
              </a:solidFill>
            </a:endParaRPr>
          </a:p>
          <a:p>
            <a:pPr marL="285750" indent="-285750" algn="ctr">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3897277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2CAA2C8-DDB4-4170-B93A-C7E7C99B448D}"/>
              </a:ext>
            </a:extLst>
          </p:cNvPr>
          <p:cNvSpPr/>
          <p:nvPr/>
        </p:nvSpPr>
        <p:spPr>
          <a:xfrm>
            <a:off x="1167411" y="3049033"/>
            <a:ext cx="2811335" cy="156549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Convolutional Layers</a:t>
            </a:r>
          </a:p>
        </p:txBody>
      </p:sp>
      <p:sp>
        <p:nvSpPr>
          <p:cNvPr id="2" name="Title 1">
            <a:extLst>
              <a:ext uri="{FF2B5EF4-FFF2-40B4-BE49-F238E27FC236}">
                <a16:creationId xmlns:a16="http://schemas.microsoft.com/office/drawing/2014/main" id="{4D7060F7-A4EB-4A02-94E2-C5D3991AD603}"/>
              </a:ext>
            </a:extLst>
          </p:cNvPr>
          <p:cNvSpPr>
            <a:spLocks noGrp="1"/>
          </p:cNvSpPr>
          <p:nvPr>
            <p:ph type="title"/>
          </p:nvPr>
        </p:nvSpPr>
        <p:spPr/>
        <p:txBody>
          <a:bodyPr/>
          <a:lstStyle/>
          <a:p>
            <a:r>
              <a:rPr lang="en-US" dirty="0"/>
              <a:t>Building a CNN</a:t>
            </a:r>
          </a:p>
        </p:txBody>
      </p:sp>
      <p:sp>
        <p:nvSpPr>
          <p:cNvPr id="3" name="Content Placeholder 2">
            <a:extLst>
              <a:ext uri="{FF2B5EF4-FFF2-40B4-BE49-F238E27FC236}">
                <a16:creationId xmlns:a16="http://schemas.microsoft.com/office/drawing/2014/main" id="{B47331FA-5951-4A51-8456-DDD488B7AD69}"/>
              </a:ext>
            </a:extLst>
          </p:cNvPr>
          <p:cNvSpPr>
            <a:spLocks noGrp="1"/>
          </p:cNvSpPr>
          <p:nvPr>
            <p:ph idx="1"/>
          </p:nvPr>
        </p:nvSpPr>
        <p:spPr>
          <a:xfrm>
            <a:off x="833415" y="1177758"/>
            <a:ext cx="10327008" cy="4850902"/>
          </a:xfrm>
        </p:spPr>
        <p:txBody>
          <a:bodyPr/>
          <a:lstStyle/>
          <a:p>
            <a:r>
              <a:rPr lang="en-US" dirty="0"/>
              <a:t>A convolutional neural network is built by stacking layers, typically of 3 types:</a:t>
            </a:r>
          </a:p>
        </p:txBody>
      </p:sp>
      <p:sp>
        <p:nvSpPr>
          <p:cNvPr id="4" name="Slide Number Placeholder 3">
            <a:extLst>
              <a:ext uri="{FF2B5EF4-FFF2-40B4-BE49-F238E27FC236}">
                <a16:creationId xmlns:a16="http://schemas.microsoft.com/office/drawing/2014/main" id="{2CCC7D52-DD57-4EEC-9437-1BC26872F1BD}"/>
              </a:ext>
            </a:extLst>
          </p:cNvPr>
          <p:cNvSpPr>
            <a:spLocks noGrp="1"/>
          </p:cNvSpPr>
          <p:nvPr>
            <p:ph type="sldNum" sz="quarter" idx="12"/>
          </p:nvPr>
        </p:nvSpPr>
        <p:spPr/>
        <p:txBody>
          <a:bodyPr/>
          <a:lstStyle/>
          <a:p>
            <a:fld id="{AD29F1E6-0A42-6342-8A19-FA364A33AB30}" type="slidenum">
              <a:rPr lang="en-US" smtClean="0"/>
              <a:t>39</a:t>
            </a:fld>
            <a:endParaRPr lang="en-US"/>
          </a:p>
        </p:txBody>
      </p:sp>
      <p:sp>
        <p:nvSpPr>
          <p:cNvPr id="6" name="Rectangle: Rounded Corners 5">
            <a:extLst>
              <a:ext uri="{FF2B5EF4-FFF2-40B4-BE49-F238E27FC236}">
                <a16:creationId xmlns:a16="http://schemas.microsoft.com/office/drawing/2014/main" id="{E22AAFD5-E21D-459F-89B1-C7AA8FFF8C8D}"/>
              </a:ext>
            </a:extLst>
          </p:cNvPr>
          <p:cNvSpPr/>
          <p:nvPr/>
        </p:nvSpPr>
        <p:spPr>
          <a:xfrm>
            <a:off x="4623615" y="3011882"/>
            <a:ext cx="2944767" cy="16397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Pooling Layers</a:t>
            </a:r>
          </a:p>
        </p:txBody>
      </p:sp>
      <p:sp>
        <p:nvSpPr>
          <p:cNvPr id="7" name="Rectangle: Rounded Corners 6">
            <a:extLst>
              <a:ext uri="{FF2B5EF4-FFF2-40B4-BE49-F238E27FC236}">
                <a16:creationId xmlns:a16="http://schemas.microsoft.com/office/drawing/2014/main" id="{1A0A2BFE-A189-4312-898D-85BB35145B67}"/>
              </a:ext>
            </a:extLst>
          </p:cNvPr>
          <p:cNvSpPr/>
          <p:nvPr/>
        </p:nvSpPr>
        <p:spPr>
          <a:xfrm>
            <a:off x="8213252" y="3049033"/>
            <a:ext cx="2811337" cy="1565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Fully connected Layers</a:t>
            </a:r>
          </a:p>
        </p:txBody>
      </p:sp>
    </p:spTree>
    <p:extLst>
      <p:ext uri="{BB962C8B-B14F-4D97-AF65-F5344CB8AC3E}">
        <p14:creationId xmlns:p14="http://schemas.microsoft.com/office/powerpoint/2010/main" val="3040634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1C586-20DF-428D-B053-8B452BCFA128}"/>
              </a:ext>
            </a:extLst>
          </p:cNvPr>
          <p:cNvSpPr>
            <a:spLocks noGrp="1"/>
          </p:cNvSpPr>
          <p:nvPr>
            <p:ph type="title"/>
          </p:nvPr>
        </p:nvSpPr>
        <p:spPr/>
        <p:txBody>
          <a:bodyPr/>
          <a:lstStyle/>
          <a:p>
            <a:r>
              <a:rPr lang="en-US" dirty="0"/>
              <a:t>Cases can be a bit more complex…</a:t>
            </a:r>
          </a:p>
        </p:txBody>
      </p:sp>
      <p:pic>
        <p:nvPicPr>
          <p:cNvPr id="6" name="Content Placeholder 5">
            <a:extLst>
              <a:ext uri="{FF2B5EF4-FFF2-40B4-BE49-F238E27FC236}">
                <a16:creationId xmlns:a16="http://schemas.microsoft.com/office/drawing/2014/main" id="{2D17B85C-5DAD-4217-AE1A-5077E3534679}"/>
              </a:ext>
            </a:extLst>
          </p:cNvPr>
          <p:cNvPicPr>
            <a:picLocks noGrp="1" noChangeAspect="1"/>
          </p:cNvPicPr>
          <p:nvPr>
            <p:ph idx="1"/>
          </p:nvPr>
        </p:nvPicPr>
        <p:blipFill>
          <a:blip r:embed="rId2"/>
          <a:stretch>
            <a:fillRect/>
          </a:stretch>
        </p:blipFill>
        <p:spPr>
          <a:xfrm>
            <a:off x="3068220" y="1798519"/>
            <a:ext cx="6055559" cy="4054703"/>
          </a:xfrm>
        </p:spPr>
      </p:pic>
      <p:sp>
        <p:nvSpPr>
          <p:cNvPr id="4" name="Slide Number Placeholder 3">
            <a:extLst>
              <a:ext uri="{FF2B5EF4-FFF2-40B4-BE49-F238E27FC236}">
                <a16:creationId xmlns:a16="http://schemas.microsoft.com/office/drawing/2014/main" id="{3976CC5C-DD3A-4DA0-B9BE-992A7AE862E4}"/>
              </a:ext>
            </a:extLst>
          </p:cNvPr>
          <p:cNvSpPr>
            <a:spLocks noGrp="1"/>
          </p:cNvSpPr>
          <p:nvPr>
            <p:ph type="sldNum" sz="quarter" idx="12"/>
          </p:nvPr>
        </p:nvSpPr>
        <p:spPr/>
        <p:txBody>
          <a:bodyPr/>
          <a:lstStyle/>
          <a:p>
            <a:fld id="{AD29F1E6-0A42-6342-8A19-FA364A33AB30}" type="slidenum">
              <a:rPr lang="en-US" smtClean="0"/>
              <a:t>4</a:t>
            </a:fld>
            <a:endParaRPr lang="en-US"/>
          </a:p>
        </p:txBody>
      </p:sp>
      <p:sp>
        <p:nvSpPr>
          <p:cNvPr id="7" name="Rectangle 6">
            <a:extLst>
              <a:ext uri="{FF2B5EF4-FFF2-40B4-BE49-F238E27FC236}">
                <a16:creationId xmlns:a16="http://schemas.microsoft.com/office/drawing/2014/main" id="{4EE707FF-DD50-455B-8E3F-A93EE41E6D2D}"/>
              </a:ext>
            </a:extLst>
          </p:cNvPr>
          <p:cNvSpPr/>
          <p:nvPr/>
        </p:nvSpPr>
        <p:spPr>
          <a:xfrm rot="17023598">
            <a:off x="5155596" y="2959421"/>
            <a:ext cx="192909" cy="1333755"/>
          </a:xfrm>
          <a:prstGeom prst="rect">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29BC3B0-8EF1-4DC3-8B9F-FD4D390AD286}"/>
              </a:ext>
            </a:extLst>
          </p:cNvPr>
          <p:cNvSpPr/>
          <p:nvPr/>
        </p:nvSpPr>
        <p:spPr>
          <a:xfrm>
            <a:off x="6217835" y="2373689"/>
            <a:ext cx="991039" cy="1487738"/>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44A9908-0FD2-491C-AED6-408A712CE6A7}"/>
              </a:ext>
            </a:extLst>
          </p:cNvPr>
          <p:cNvSpPr/>
          <p:nvPr/>
        </p:nvSpPr>
        <p:spPr>
          <a:xfrm rot="21071642">
            <a:off x="3944066" y="3228127"/>
            <a:ext cx="641231" cy="393020"/>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97664365-6737-4D74-BB51-0953E76E0D35}"/>
              </a:ext>
            </a:extLst>
          </p:cNvPr>
          <p:cNvSpPr/>
          <p:nvPr/>
        </p:nvSpPr>
        <p:spPr>
          <a:xfrm rot="4338539">
            <a:off x="5705328" y="3298071"/>
            <a:ext cx="527003" cy="1487738"/>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6E8F5724-E5F9-4083-94A0-5463FC40AC93}"/>
              </a:ext>
            </a:extLst>
          </p:cNvPr>
          <p:cNvCxnSpPr/>
          <p:nvPr/>
        </p:nvCxnSpPr>
        <p:spPr>
          <a:xfrm>
            <a:off x="1808622" y="2577050"/>
            <a:ext cx="2158988" cy="787963"/>
          </a:xfrm>
          <a:prstGeom prst="line">
            <a:avLst/>
          </a:prstGeom>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397D7EF6-8D7E-4AB4-BDF3-1D65777B3366}"/>
              </a:ext>
            </a:extLst>
          </p:cNvPr>
          <p:cNvSpPr txBox="1"/>
          <p:nvPr/>
        </p:nvSpPr>
        <p:spPr>
          <a:xfrm>
            <a:off x="379793" y="1950983"/>
            <a:ext cx="2058628" cy="923330"/>
          </a:xfrm>
          <a:prstGeom prst="rect">
            <a:avLst/>
          </a:prstGeom>
          <a:noFill/>
        </p:spPr>
        <p:txBody>
          <a:bodyPr wrap="square" rtlCol="0">
            <a:spAutoFit/>
          </a:bodyPr>
          <a:lstStyle/>
          <a:p>
            <a:r>
              <a:rPr lang="en-US" dirty="0"/>
              <a:t>Round, elongated head with orange or black beak</a:t>
            </a:r>
          </a:p>
        </p:txBody>
      </p:sp>
      <p:cxnSp>
        <p:nvCxnSpPr>
          <p:cNvPr id="14" name="Straight Connector 13">
            <a:extLst>
              <a:ext uri="{FF2B5EF4-FFF2-40B4-BE49-F238E27FC236}">
                <a16:creationId xmlns:a16="http://schemas.microsoft.com/office/drawing/2014/main" id="{596804EB-FA6E-4F66-92C9-4B2950A7CDB5}"/>
              </a:ext>
            </a:extLst>
          </p:cNvPr>
          <p:cNvCxnSpPr>
            <a:cxnSpLocks/>
          </p:cNvCxnSpPr>
          <p:nvPr/>
        </p:nvCxnSpPr>
        <p:spPr>
          <a:xfrm flipV="1">
            <a:off x="2569464" y="3705270"/>
            <a:ext cx="2330190" cy="723038"/>
          </a:xfrm>
          <a:prstGeom prst="line">
            <a:avLst/>
          </a:prstGeom>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8C0DCC49-FA58-4E6E-BFC6-CC20292AE8F0}"/>
              </a:ext>
            </a:extLst>
          </p:cNvPr>
          <p:cNvSpPr txBox="1"/>
          <p:nvPr/>
        </p:nvSpPr>
        <p:spPr>
          <a:xfrm>
            <a:off x="869387" y="4083977"/>
            <a:ext cx="2058628" cy="646331"/>
          </a:xfrm>
          <a:prstGeom prst="rect">
            <a:avLst/>
          </a:prstGeom>
          <a:noFill/>
        </p:spPr>
        <p:txBody>
          <a:bodyPr wrap="square" rtlCol="0">
            <a:spAutoFit/>
          </a:bodyPr>
          <a:lstStyle/>
          <a:p>
            <a:r>
              <a:rPr lang="en-US" dirty="0"/>
              <a:t>Long white neck, square shape</a:t>
            </a:r>
          </a:p>
        </p:txBody>
      </p:sp>
      <p:cxnSp>
        <p:nvCxnSpPr>
          <p:cNvPr id="16" name="Straight Connector 15">
            <a:extLst>
              <a:ext uri="{FF2B5EF4-FFF2-40B4-BE49-F238E27FC236}">
                <a16:creationId xmlns:a16="http://schemas.microsoft.com/office/drawing/2014/main" id="{3755BF64-9221-4658-BFDE-5F1B2186FC66}"/>
              </a:ext>
            </a:extLst>
          </p:cNvPr>
          <p:cNvCxnSpPr>
            <a:cxnSpLocks/>
          </p:cNvCxnSpPr>
          <p:nvPr/>
        </p:nvCxnSpPr>
        <p:spPr>
          <a:xfrm flipV="1">
            <a:off x="7117225" y="2920749"/>
            <a:ext cx="2737499" cy="453606"/>
          </a:xfrm>
          <a:prstGeom prst="line">
            <a:avLst/>
          </a:prstGeom>
        </p:spPr>
        <p:style>
          <a:lnRef idx="2">
            <a:schemeClr val="accent2"/>
          </a:lnRef>
          <a:fillRef idx="0">
            <a:schemeClr val="accent2"/>
          </a:fillRef>
          <a:effectRef idx="1">
            <a:schemeClr val="accent2"/>
          </a:effectRef>
          <a:fontRef idx="minor">
            <a:schemeClr val="tx1"/>
          </a:fontRef>
        </p:style>
      </p:cxnSp>
      <p:sp>
        <p:nvSpPr>
          <p:cNvPr id="17" name="TextBox 16">
            <a:extLst>
              <a:ext uri="{FF2B5EF4-FFF2-40B4-BE49-F238E27FC236}">
                <a16:creationId xmlns:a16="http://schemas.microsoft.com/office/drawing/2014/main" id="{884EB71A-1853-4F8C-B2FC-D3F7D2732600}"/>
              </a:ext>
            </a:extLst>
          </p:cNvPr>
          <p:cNvSpPr txBox="1"/>
          <p:nvPr/>
        </p:nvSpPr>
        <p:spPr>
          <a:xfrm>
            <a:off x="9907210" y="2547387"/>
            <a:ext cx="2058628" cy="1477328"/>
          </a:xfrm>
          <a:prstGeom prst="rect">
            <a:avLst/>
          </a:prstGeom>
          <a:noFill/>
        </p:spPr>
        <p:txBody>
          <a:bodyPr wrap="square" rtlCol="0">
            <a:spAutoFit/>
          </a:bodyPr>
          <a:lstStyle/>
          <a:p>
            <a:r>
              <a:rPr lang="en-US" dirty="0"/>
              <a:t>Oval-shaped white body with or without large white symmetric blobs (wings)</a:t>
            </a:r>
          </a:p>
        </p:txBody>
      </p:sp>
    </p:spTree>
    <p:extLst>
      <p:ext uri="{BB962C8B-B14F-4D97-AF65-F5344CB8AC3E}">
        <p14:creationId xmlns:p14="http://schemas.microsoft.com/office/powerpoint/2010/main" val="1111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p:bldP spid="15"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7331FA-5951-4A51-8456-DDD488B7AD69}"/>
              </a:ext>
            </a:extLst>
          </p:cNvPr>
          <p:cNvSpPr>
            <a:spLocks noGrp="1"/>
          </p:cNvSpPr>
          <p:nvPr>
            <p:ph idx="1"/>
          </p:nvPr>
        </p:nvSpPr>
        <p:spPr>
          <a:xfrm>
            <a:off x="833415" y="1177758"/>
            <a:ext cx="10327008" cy="4850902"/>
          </a:xfrm>
        </p:spPr>
        <p:txBody>
          <a:bodyPr/>
          <a:lstStyle/>
          <a:p>
            <a:r>
              <a:rPr lang="en-US" dirty="0"/>
              <a:t>A convolutional neural network is built by stacking layers, typically of 3 types:</a:t>
            </a:r>
          </a:p>
        </p:txBody>
      </p:sp>
      <p:sp>
        <p:nvSpPr>
          <p:cNvPr id="6" name="Rectangle: Rounded Corners 5">
            <a:extLst>
              <a:ext uri="{FF2B5EF4-FFF2-40B4-BE49-F238E27FC236}">
                <a16:creationId xmlns:a16="http://schemas.microsoft.com/office/drawing/2014/main" id="{E22AAFD5-E21D-459F-89B1-C7AA8FFF8C8D}"/>
              </a:ext>
            </a:extLst>
          </p:cNvPr>
          <p:cNvSpPr/>
          <p:nvPr/>
        </p:nvSpPr>
        <p:spPr>
          <a:xfrm>
            <a:off x="4623615" y="3011882"/>
            <a:ext cx="2944767" cy="16397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Pooling Layers</a:t>
            </a:r>
          </a:p>
        </p:txBody>
      </p:sp>
      <p:sp>
        <p:nvSpPr>
          <p:cNvPr id="5" name="Rectangle: Rounded Corners 4">
            <a:extLst>
              <a:ext uri="{FF2B5EF4-FFF2-40B4-BE49-F238E27FC236}">
                <a16:creationId xmlns:a16="http://schemas.microsoft.com/office/drawing/2014/main" id="{D2CAA2C8-DDB4-4170-B93A-C7E7C99B448D}"/>
              </a:ext>
            </a:extLst>
          </p:cNvPr>
          <p:cNvSpPr/>
          <p:nvPr/>
        </p:nvSpPr>
        <p:spPr>
          <a:xfrm>
            <a:off x="1167411" y="3049033"/>
            <a:ext cx="2811335" cy="156549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Convolutional Layers</a:t>
            </a:r>
          </a:p>
        </p:txBody>
      </p:sp>
      <p:sp>
        <p:nvSpPr>
          <p:cNvPr id="7" name="Rectangle: Rounded Corners 6">
            <a:extLst>
              <a:ext uri="{FF2B5EF4-FFF2-40B4-BE49-F238E27FC236}">
                <a16:creationId xmlns:a16="http://schemas.microsoft.com/office/drawing/2014/main" id="{1A0A2BFE-A189-4312-898D-85BB35145B67}"/>
              </a:ext>
            </a:extLst>
          </p:cNvPr>
          <p:cNvSpPr/>
          <p:nvPr/>
        </p:nvSpPr>
        <p:spPr>
          <a:xfrm>
            <a:off x="1309129" y="1002966"/>
            <a:ext cx="9573741" cy="5331151"/>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Fully connected Layers</a:t>
            </a:r>
          </a:p>
        </p:txBody>
      </p:sp>
      <p:sp>
        <p:nvSpPr>
          <p:cNvPr id="2" name="Title 1">
            <a:extLst>
              <a:ext uri="{FF2B5EF4-FFF2-40B4-BE49-F238E27FC236}">
                <a16:creationId xmlns:a16="http://schemas.microsoft.com/office/drawing/2014/main" id="{4D7060F7-A4EB-4A02-94E2-C5D3991AD603}"/>
              </a:ext>
            </a:extLst>
          </p:cNvPr>
          <p:cNvSpPr>
            <a:spLocks noGrp="1"/>
          </p:cNvSpPr>
          <p:nvPr>
            <p:ph type="title"/>
          </p:nvPr>
        </p:nvSpPr>
        <p:spPr/>
        <p:txBody>
          <a:bodyPr/>
          <a:lstStyle/>
          <a:p>
            <a:r>
              <a:rPr lang="en-US" dirty="0"/>
              <a:t>Building a CNN</a:t>
            </a:r>
          </a:p>
        </p:txBody>
      </p:sp>
      <p:sp>
        <p:nvSpPr>
          <p:cNvPr id="4" name="Slide Number Placeholder 3">
            <a:extLst>
              <a:ext uri="{FF2B5EF4-FFF2-40B4-BE49-F238E27FC236}">
                <a16:creationId xmlns:a16="http://schemas.microsoft.com/office/drawing/2014/main" id="{2CCC7D52-DD57-4EEC-9437-1BC26872F1BD}"/>
              </a:ext>
            </a:extLst>
          </p:cNvPr>
          <p:cNvSpPr>
            <a:spLocks noGrp="1"/>
          </p:cNvSpPr>
          <p:nvPr>
            <p:ph type="sldNum" sz="quarter" idx="12"/>
          </p:nvPr>
        </p:nvSpPr>
        <p:spPr/>
        <p:txBody>
          <a:bodyPr/>
          <a:lstStyle/>
          <a:p>
            <a:fld id="{AD29F1E6-0A42-6342-8A19-FA364A33AB30}" type="slidenum">
              <a:rPr lang="en-US" smtClean="0"/>
              <a:t>40</a:t>
            </a:fld>
            <a:endParaRPr lang="en-US"/>
          </a:p>
        </p:txBody>
      </p:sp>
      <p:sp>
        <p:nvSpPr>
          <p:cNvPr id="8" name="Rectangle: Rounded Corners 7">
            <a:extLst>
              <a:ext uri="{FF2B5EF4-FFF2-40B4-BE49-F238E27FC236}">
                <a16:creationId xmlns:a16="http://schemas.microsoft.com/office/drawing/2014/main" id="{112874BE-9E70-419F-9F24-D0016E990B94}"/>
              </a:ext>
            </a:extLst>
          </p:cNvPr>
          <p:cNvSpPr/>
          <p:nvPr/>
        </p:nvSpPr>
        <p:spPr>
          <a:xfrm>
            <a:off x="7746800" y="2000145"/>
            <a:ext cx="2744573" cy="3960752"/>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solidFill>
                  <a:schemeClr val="tx1"/>
                </a:solidFill>
              </a:rPr>
              <a:t>I/O</a:t>
            </a:r>
          </a:p>
          <a:p>
            <a:pPr algn="ctr"/>
            <a:endParaRPr lang="en-US" dirty="0">
              <a:solidFill>
                <a:schemeClr val="tx1"/>
              </a:solidFill>
            </a:endParaRPr>
          </a:p>
          <a:p>
            <a:pPr marL="285750" indent="-285750">
              <a:buFont typeface="Arial" panose="020B0604020202020204" pitchFamily="34" charset="0"/>
              <a:buChar char="•"/>
            </a:pPr>
            <a:r>
              <a:rPr lang="en-US" dirty="0">
                <a:solidFill>
                  <a:schemeClr val="tx1"/>
                </a:solidFill>
              </a:rPr>
              <a:t>Input: FLATTENED 3D cube, previous set of feature maps</a:t>
            </a:r>
          </a:p>
          <a:p>
            <a:pPr marL="285750" indent="-285750">
              <a:buFont typeface="Arial" panose="020B0604020202020204" pitchFamily="34" charset="0"/>
              <a:buChar char="•"/>
            </a:pPr>
            <a:r>
              <a:rPr lang="en-US" dirty="0">
                <a:solidFill>
                  <a:schemeClr val="tx1"/>
                </a:solidFill>
              </a:rPr>
              <a:t>Output: 3D cube, one 2D map per filter	</a:t>
            </a:r>
          </a:p>
          <a:p>
            <a:pPr marL="285750" indent="-285750" algn="ctr">
              <a:buFont typeface="Arial" panose="020B0604020202020204" pitchFamily="34" charset="0"/>
              <a:buChar char="•"/>
            </a:pPr>
            <a:endParaRPr lang="en-US" dirty="0">
              <a:solidFill>
                <a:schemeClr val="tx1"/>
              </a:solidFill>
            </a:endParaRPr>
          </a:p>
        </p:txBody>
      </p:sp>
      <p:sp>
        <p:nvSpPr>
          <p:cNvPr id="9" name="Rectangle: Rounded Corners 8">
            <a:extLst>
              <a:ext uri="{FF2B5EF4-FFF2-40B4-BE49-F238E27FC236}">
                <a16:creationId xmlns:a16="http://schemas.microsoft.com/office/drawing/2014/main" id="{3972C5F7-940A-4841-BF17-825B004E5901}"/>
              </a:ext>
            </a:extLst>
          </p:cNvPr>
          <p:cNvSpPr/>
          <p:nvPr/>
        </p:nvSpPr>
        <p:spPr>
          <a:xfrm>
            <a:off x="1877179" y="1951720"/>
            <a:ext cx="2744573" cy="4057601"/>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solidFill>
                  <a:schemeClr val="tx1"/>
                </a:solidFill>
              </a:rPr>
              <a:t>Action</a:t>
            </a:r>
          </a:p>
          <a:p>
            <a:pPr algn="ctr"/>
            <a:endParaRPr lang="en-US" dirty="0">
              <a:solidFill>
                <a:schemeClr val="tx1"/>
              </a:solidFill>
            </a:endParaRPr>
          </a:p>
          <a:p>
            <a:pPr marL="285750" indent="-285750">
              <a:buFont typeface="Arial" panose="020B0604020202020204" pitchFamily="34" charset="0"/>
              <a:buChar char="•"/>
            </a:pPr>
            <a:r>
              <a:rPr lang="en-US" dirty="0">
                <a:solidFill>
                  <a:schemeClr val="tx1"/>
                </a:solidFill>
              </a:rPr>
              <a:t>Aggregate information from final feature maps</a:t>
            </a:r>
          </a:p>
          <a:p>
            <a:pPr marL="285750" indent="-285750">
              <a:buFont typeface="Arial" panose="020B0604020202020204" pitchFamily="34" charset="0"/>
              <a:buChar char="•"/>
            </a:pPr>
            <a:r>
              <a:rPr lang="en-US" dirty="0">
                <a:solidFill>
                  <a:schemeClr val="tx1"/>
                </a:solidFill>
              </a:rPr>
              <a:t>Generate final classification</a:t>
            </a:r>
          </a:p>
        </p:txBody>
      </p:sp>
      <p:sp>
        <p:nvSpPr>
          <p:cNvPr id="10" name="Rectangle: Rounded Corners 9">
            <a:extLst>
              <a:ext uri="{FF2B5EF4-FFF2-40B4-BE49-F238E27FC236}">
                <a16:creationId xmlns:a16="http://schemas.microsoft.com/office/drawing/2014/main" id="{8E5C05B2-C77A-4BAC-9AD1-8E38175AD1BF}"/>
              </a:ext>
            </a:extLst>
          </p:cNvPr>
          <p:cNvSpPr/>
          <p:nvPr/>
        </p:nvSpPr>
        <p:spPr>
          <a:xfrm>
            <a:off x="4788436" y="1985516"/>
            <a:ext cx="2744573" cy="3960752"/>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solidFill>
                  <a:schemeClr val="tx1"/>
                </a:solidFill>
              </a:rPr>
              <a:t>Parameters</a:t>
            </a:r>
          </a:p>
          <a:p>
            <a:endParaRPr lang="en-US" dirty="0">
              <a:solidFill>
                <a:schemeClr val="tx1"/>
              </a:solidFill>
            </a:endParaRPr>
          </a:p>
          <a:p>
            <a:pPr marL="285750" indent="-285750">
              <a:buFont typeface="Arial" panose="020B0604020202020204" pitchFamily="34" charset="0"/>
              <a:buChar char="•"/>
            </a:pPr>
            <a:r>
              <a:rPr lang="en-US" dirty="0">
                <a:solidFill>
                  <a:schemeClr val="tx1"/>
                </a:solidFill>
              </a:rPr>
              <a:t>Number of nodes</a:t>
            </a:r>
          </a:p>
          <a:p>
            <a:pPr marL="285750" indent="-285750">
              <a:buFont typeface="Arial" panose="020B0604020202020204" pitchFamily="34" charset="0"/>
              <a:buChar char="•"/>
            </a:pPr>
            <a:r>
              <a:rPr lang="en-US" dirty="0">
                <a:solidFill>
                  <a:schemeClr val="tx1"/>
                </a:solidFill>
              </a:rPr>
              <a:t>Activation function: usually changes depending on role of layer. If aggregating info, use </a:t>
            </a:r>
            <a:r>
              <a:rPr lang="en-US" dirty="0" err="1">
                <a:solidFill>
                  <a:schemeClr val="tx1"/>
                </a:solidFill>
              </a:rPr>
              <a:t>ReLU</a:t>
            </a:r>
            <a:r>
              <a:rPr lang="en-US" dirty="0">
                <a:solidFill>
                  <a:schemeClr val="tx1"/>
                </a:solidFill>
              </a:rPr>
              <a:t>. If producing final classification, use </a:t>
            </a:r>
            <a:r>
              <a:rPr lang="en-US" dirty="0" err="1">
                <a:solidFill>
                  <a:schemeClr val="tx1"/>
                </a:solidFill>
              </a:rPr>
              <a:t>Softmax</a:t>
            </a:r>
            <a:r>
              <a:rPr lang="en-US" dirty="0">
                <a:solidFill>
                  <a:schemeClr val="tx1"/>
                </a:solidFill>
              </a:rPr>
              <a:t>.</a:t>
            </a:r>
          </a:p>
          <a:p>
            <a:endParaRPr lang="en-US" dirty="0">
              <a:solidFill>
                <a:schemeClr val="tx1"/>
              </a:solidFill>
            </a:endParaRPr>
          </a:p>
          <a:p>
            <a:pPr marL="285750" indent="-285750">
              <a:buFont typeface="Arial" panose="020B0604020202020204" pitchFamily="34" charset="0"/>
              <a:buChar char="•"/>
            </a:pPr>
            <a:endParaRPr lang="en-US" dirty="0">
              <a:solidFill>
                <a:schemeClr val="tx1"/>
              </a:solidFill>
            </a:endParaRPr>
          </a:p>
          <a:p>
            <a:pPr marL="285750" indent="-285750" algn="ctr">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3035824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97900-14B2-420C-8D8F-0AE8DDC82196}"/>
              </a:ext>
            </a:extLst>
          </p:cNvPr>
          <p:cNvSpPr>
            <a:spLocks noGrp="1"/>
          </p:cNvSpPr>
          <p:nvPr>
            <p:ph type="title"/>
          </p:nvPr>
        </p:nvSpPr>
        <p:spPr/>
        <p:txBody>
          <a:bodyPr/>
          <a:lstStyle/>
          <a:p>
            <a:r>
              <a:rPr lang="en-US" dirty="0"/>
              <a:t>Fully built CNN (VGG)</a:t>
            </a:r>
          </a:p>
        </p:txBody>
      </p:sp>
      <p:sp>
        <p:nvSpPr>
          <p:cNvPr id="3" name="Content Placeholder 2">
            <a:extLst>
              <a:ext uri="{FF2B5EF4-FFF2-40B4-BE49-F238E27FC236}">
                <a16:creationId xmlns:a16="http://schemas.microsoft.com/office/drawing/2014/main" id="{A42F3963-D7D4-4B5B-AB29-8657EFB842B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5CBAF83-0898-439B-BAA2-D13783032A0D}"/>
              </a:ext>
            </a:extLst>
          </p:cNvPr>
          <p:cNvSpPr>
            <a:spLocks noGrp="1"/>
          </p:cNvSpPr>
          <p:nvPr>
            <p:ph type="sldNum" sz="quarter" idx="12"/>
          </p:nvPr>
        </p:nvSpPr>
        <p:spPr/>
        <p:txBody>
          <a:bodyPr/>
          <a:lstStyle/>
          <a:p>
            <a:fld id="{AD29F1E6-0A42-6342-8A19-FA364A33AB30}" type="slidenum">
              <a:rPr lang="en-US" smtClean="0"/>
              <a:t>41</a:t>
            </a:fld>
            <a:endParaRPr lang="en-US"/>
          </a:p>
        </p:txBody>
      </p:sp>
      <p:pic>
        <p:nvPicPr>
          <p:cNvPr id="5" name="Picture 4">
            <a:extLst>
              <a:ext uri="{FF2B5EF4-FFF2-40B4-BE49-F238E27FC236}">
                <a16:creationId xmlns:a16="http://schemas.microsoft.com/office/drawing/2014/main" id="{23713F9A-1689-49CE-90CA-763C38E353E4}"/>
              </a:ext>
            </a:extLst>
          </p:cNvPr>
          <p:cNvPicPr>
            <a:picLocks noChangeAspect="1"/>
          </p:cNvPicPr>
          <p:nvPr/>
        </p:nvPicPr>
        <p:blipFill>
          <a:blip r:embed="rId2"/>
          <a:stretch>
            <a:fillRect/>
          </a:stretch>
        </p:blipFill>
        <p:spPr>
          <a:xfrm>
            <a:off x="1689950" y="1220892"/>
            <a:ext cx="8812100" cy="4744953"/>
          </a:xfrm>
          <a:prstGeom prst="rect">
            <a:avLst/>
          </a:prstGeom>
        </p:spPr>
      </p:pic>
    </p:spTree>
    <p:extLst>
      <p:ext uri="{BB962C8B-B14F-4D97-AF65-F5344CB8AC3E}">
        <p14:creationId xmlns:p14="http://schemas.microsoft.com/office/powerpoint/2010/main" val="4060180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9B83-C8D8-4399-AB8F-BF3A45A890CC}"/>
              </a:ext>
            </a:extLst>
          </p:cNvPr>
          <p:cNvSpPr>
            <a:spLocks noGrp="1"/>
          </p:cNvSpPr>
          <p:nvPr>
            <p:ph type="title"/>
          </p:nvPr>
        </p:nvSpPr>
        <p:spPr/>
        <p:txBody>
          <a:bodyPr/>
          <a:lstStyle/>
          <a:p>
            <a:r>
              <a:rPr lang="en-US" dirty="0"/>
              <a:t>What do they learn?</a:t>
            </a:r>
          </a:p>
        </p:txBody>
      </p:sp>
      <p:sp>
        <p:nvSpPr>
          <p:cNvPr id="3" name="Content Placeholder 2">
            <a:extLst>
              <a:ext uri="{FF2B5EF4-FFF2-40B4-BE49-F238E27FC236}">
                <a16:creationId xmlns:a16="http://schemas.microsoft.com/office/drawing/2014/main" id="{46A5F4FB-ED69-4CF4-93F6-2E4EC1CB77E4}"/>
              </a:ext>
            </a:extLst>
          </p:cNvPr>
          <p:cNvSpPr>
            <a:spLocks noGrp="1"/>
          </p:cNvSpPr>
          <p:nvPr>
            <p:ph idx="1"/>
          </p:nvPr>
        </p:nvSpPr>
        <p:spPr/>
        <p:txBody>
          <a:bodyPr/>
          <a:lstStyle/>
          <a:p>
            <a:pPr marL="457200" indent="-457200">
              <a:buFont typeface="Arial" panose="020B0604020202020204" pitchFamily="34" charset="0"/>
              <a:buChar char="•"/>
            </a:pPr>
            <a:r>
              <a:rPr lang="en-US" dirty="0"/>
              <a:t>Each CNN layer learns filters of increasing complexity.</a:t>
            </a:r>
          </a:p>
          <a:p>
            <a:pPr marL="457200" indent="-457200">
              <a:buFont typeface="Arial" panose="020B0604020202020204" pitchFamily="34" charset="0"/>
              <a:buChar char="•"/>
            </a:pPr>
            <a:r>
              <a:rPr lang="en-US" dirty="0"/>
              <a:t>The first layers learn </a:t>
            </a:r>
            <a:r>
              <a:rPr lang="en-US" dirty="0">
                <a:solidFill>
                  <a:srgbClr val="C00000"/>
                </a:solidFill>
              </a:rPr>
              <a:t>basic feature detection filters</a:t>
            </a:r>
            <a:r>
              <a:rPr lang="en-US" dirty="0"/>
              <a:t>: edges, corners, etc.</a:t>
            </a:r>
          </a:p>
          <a:p>
            <a:pPr marL="457200" indent="-457200">
              <a:buFont typeface="Arial" panose="020B0604020202020204" pitchFamily="34" charset="0"/>
              <a:buChar char="•"/>
            </a:pPr>
            <a:r>
              <a:rPr lang="en-US" dirty="0"/>
              <a:t>The middle layers learn filters that detect </a:t>
            </a:r>
            <a:r>
              <a:rPr lang="en-US" dirty="0">
                <a:solidFill>
                  <a:srgbClr val="C00000"/>
                </a:solidFill>
              </a:rPr>
              <a:t>parts of objects</a:t>
            </a:r>
            <a:r>
              <a:rPr lang="en-US" dirty="0"/>
              <a:t>. For faces, they might learn to respond to eyes, noses, etc.</a:t>
            </a:r>
          </a:p>
          <a:p>
            <a:pPr marL="457200" indent="-457200">
              <a:buFont typeface="Arial" panose="020B0604020202020204" pitchFamily="34" charset="0"/>
              <a:buChar char="•"/>
            </a:pPr>
            <a:r>
              <a:rPr lang="en-US" dirty="0"/>
              <a:t>The last layers have higher representations: they learn to </a:t>
            </a:r>
            <a:r>
              <a:rPr lang="en-US" dirty="0">
                <a:solidFill>
                  <a:srgbClr val="C00000"/>
                </a:solidFill>
              </a:rPr>
              <a:t>recognize full objects</a:t>
            </a:r>
            <a:r>
              <a:rPr lang="en-US" dirty="0"/>
              <a:t>, in different shapes and positions.</a:t>
            </a:r>
          </a:p>
          <a:p>
            <a:endParaRPr lang="en-US" dirty="0"/>
          </a:p>
        </p:txBody>
      </p:sp>
      <p:sp>
        <p:nvSpPr>
          <p:cNvPr id="4" name="Slide Number Placeholder 3">
            <a:extLst>
              <a:ext uri="{FF2B5EF4-FFF2-40B4-BE49-F238E27FC236}">
                <a16:creationId xmlns:a16="http://schemas.microsoft.com/office/drawing/2014/main" id="{DE9E99C7-F505-42AD-A196-30D5ED3DA96A}"/>
              </a:ext>
            </a:extLst>
          </p:cNvPr>
          <p:cNvSpPr>
            <a:spLocks noGrp="1"/>
          </p:cNvSpPr>
          <p:nvPr>
            <p:ph type="sldNum" sz="quarter" idx="12"/>
          </p:nvPr>
        </p:nvSpPr>
        <p:spPr/>
        <p:txBody>
          <a:bodyPr/>
          <a:lstStyle/>
          <a:p>
            <a:fld id="{AD29F1E6-0A42-6342-8A19-FA364A33AB30}" type="slidenum">
              <a:rPr lang="en-US" smtClean="0"/>
              <a:t>42</a:t>
            </a:fld>
            <a:endParaRPr lang="en-US"/>
          </a:p>
        </p:txBody>
      </p:sp>
    </p:spTree>
    <p:extLst>
      <p:ext uri="{BB962C8B-B14F-4D97-AF65-F5344CB8AC3E}">
        <p14:creationId xmlns:p14="http://schemas.microsoft.com/office/powerpoint/2010/main" val="2817207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A8701-77EF-46F7-91BE-2F13B4756C6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3954745C-FE91-4ABF-9D07-AA4CC0E258C6}"/>
              </a:ext>
            </a:extLst>
          </p:cNvPr>
          <p:cNvPicPr>
            <a:picLocks noGrp="1" noChangeAspect="1"/>
          </p:cNvPicPr>
          <p:nvPr>
            <p:ph idx="1"/>
          </p:nvPr>
        </p:nvPicPr>
        <p:blipFill>
          <a:blip r:embed="rId2"/>
          <a:stretch>
            <a:fillRect/>
          </a:stretch>
        </p:blipFill>
        <p:spPr>
          <a:xfrm>
            <a:off x="46300" y="34726"/>
            <a:ext cx="12192000" cy="6877248"/>
          </a:xfrm>
        </p:spPr>
      </p:pic>
      <p:sp>
        <p:nvSpPr>
          <p:cNvPr id="4" name="Slide Number Placeholder 3">
            <a:extLst>
              <a:ext uri="{FF2B5EF4-FFF2-40B4-BE49-F238E27FC236}">
                <a16:creationId xmlns:a16="http://schemas.microsoft.com/office/drawing/2014/main" id="{BFBB0D38-94FF-4107-BC92-73C0362D822D}"/>
              </a:ext>
            </a:extLst>
          </p:cNvPr>
          <p:cNvSpPr>
            <a:spLocks noGrp="1"/>
          </p:cNvSpPr>
          <p:nvPr>
            <p:ph type="sldNum" sz="quarter" idx="12"/>
          </p:nvPr>
        </p:nvSpPr>
        <p:spPr/>
        <p:txBody>
          <a:bodyPr/>
          <a:lstStyle/>
          <a:p>
            <a:fld id="{AD29F1E6-0A42-6342-8A19-FA364A33AB30}" type="slidenum">
              <a:rPr lang="en-US" smtClean="0"/>
              <a:t>43</a:t>
            </a:fld>
            <a:endParaRPr lang="en-US"/>
          </a:p>
        </p:txBody>
      </p:sp>
    </p:spTree>
    <p:extLst>
      <p:ext uri="{BB962C8B-B14F-4D97-AF65-F5344CB8AC3E}">
        <p14:creationId xmlns:p14="http://schemas.microsoft.com/office/powerpoint/2010/main" val="3677047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E2124-44B4-4AAE-8E95-39E85D96F9BD}"/>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E781E34B-8A44-4511-ADBE-B47D2865B6A4}"/>
              </a:ext>
            </a:extLst>
          </p:cNvPr>
          <p:cNvSpPr>
            <a:spLocks noGrp="1"/>
          </p:cNvSpPr>
          <p:nvPr>
            <p:ph idx="1"/>
          </p:nvPr>
        </p:nvSpPr>
        <p:spPr>
          <a:xfrm>
            <a:off x="932496" y="1177758"/>
            <a:ext cx="10327008" cy="4515906"/>
          </a:xfrm>
        </p:spPr>
        <p:txBody>
          <a:bodyPr/>
          <a:lstStyle/>
          <a:p>
            <a:pPr marL="457200" indent="-457200">
              <a:buFont typeface="Arial" panose="020B0604020202020204" pitchFamily="34" charset="0"/>
              <a:buChar char="•"/>
            </a:pPr>
            <a:r>
              <a:rPr lang="en-US" dirty="0"/>
              <a:t>I have a convolutional layer with 16 3x3 filters that takes an RGB image as input. </a:t>
            </a:r>
          </a:p>
          <a:p>
            <a:pPr marL="1200120" lvl="1" indent="-457200">
              <a:buFont typeface="Arial" panose="020B0604020202020204" pitchFamily="34" charset="0"/>
              <a:buChar char="•"/>
            </a:pPr>
            <a:r>
              <a:rPr lang="en-US" dirty="0"/>
              <a:t>What else can we define about this layer?</a:t>
            </a:r>
          </a:p>
          <a:p>
            <a:pPr marL="1600154" lvl="2" indent="-457200">
              <a:buFont typeface="Arial" panose="020B0604020202020204" pitchFamily="34" charset="0"/>
              <a:buChar char="•"/>
            </a:pPr>
            <a:r>
              <a:rPr lang="en-US" dirty="0"/>
              <a:t>Activation function</a:t>
            </a:r>
          </a:p>
          <a:p>
            <a:pPr marL="1600154" lvl="2" indent="-457200">
              <a:buFont typeface="Arial" panose="020B0604020202020204" pitchFamily="34" charset="0"/>
              <a:buChar char="•"/>
            </a:pPr>
            <a:r>
              <a:rPr lang="en-US" dirty="0"/>
              <a:t>Stride</a:t>
            </a:r>
          </a:p>
          <a:p>
            <a:pPr marL="1600154" lvl="2" indent="-457200">
              <a:buFont typeface="Arial" panose="020B0604020202020204" pitchFamily="34" charset="0"/>
              <a:buChar char="•"/>
            </a:pPr>
            <a:r>
              <a:rPr lang="en-US" dirty="0"/>
              <a:t>Padding type</a:t>
            </a:r>
          </a:p>
          <a:p>
            <a:pPr marL="1200120" lvl="1" indent="-457200">
              <a:buFont typeface="Arial" panose="020B0604020202020204" pitchFamily="34" charset="0"/>
              <a:buChar char="•"/>
            </a:pPr>
            <a:r>
              <a:rPr lang="en-US" dirty="0"/>
              <a:t>How many parameters does the layer have?</a:t>
            </a:r>
          </a:p>
          <a:p>
            <a:pPr lvl="2" indent="0">
              <a:buNone/>
            </a:pPr>
            <a:r>
              <a:rPr lang="en-US" sz="3600" dirty="0"/>
              <a:t>16 x 3 x 3 x 3 + 16 =  448</a:t>
            </a:r>
          </a:p>
          <a:p>
            <a:pPr marL="1600154" lvl="2"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A676F0E5-E04F-4FA5-A9CD-80424F531603}"/>
              </a:ext>
            </a:extLst>
          </p:cNvPr>
          <p:cNvSpPr>
            <a:spLocks noGrp="1"/>
          </p:cNvSpPr>
          <p:nvPr>
            <p:ph type="sldNum" sz="quarter" idx="12"/>
          </p:nvPr>
        </p:nvSpPr>
        <p:spPr/>
        <p:txBody>
          <a:bodyPr/>
          <a:lstStyle/>
          <a:p>
            <a:fld id="{AD29F1E6-0A42-6342-8A19-FA364A33AB30}" type="slidenum">
              <a:rPr lang="en-US" smtClean="0"/>
              <a:t>44</a:t>
            </a:fld>
            <a:endParaRPr lang="en-US"/>
          </a:p>
        </p:txBody>
      </p:sp>
      <p:sp>
        <p:nvSpPr>
          <p:cNvPr id="5" name="Oval 4">
            <a:extLst>
              <a:ext uri="{FF2B5EF4-FFF2-40B4-BE49-F238E27FC236}">
                <a16:creationId xmlns:a16="http://schemas.microsoft.com/office/drawing/2014/main" id="{6FF8D1CF-56E4-4DEC-9F7F-303CB88D4DBE}"/>
              </a:ext>
            </a:extLst>
          </p:cNvPr>
          <p:cNvSpPr/>
          <p:nvPr/>
        </p:nvSpPr>
        <p:spPr>
          <a:xfrm>
            <a:off x="2130394" y="4196448"/>
            <a:ext cx="528554" cy="484777"/>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2EE5E27A-D1DB-4620-99E7-23995114A0FC}"/>
              </a:ext>
            </a:extLst>
          </p:cNvPr>
          <p:cNvSpPr txBox="1"/>
          <p:nvPr/>
        </p:nvSpPr>
        <p:spPr>
          <a:xfrm>
            <a:off x="1760713" y="5019728"/>
            <a:ext cx="1326283" cy="646331"/>
          </a:xfrm>
          <a:prstGeom prst="rect">
            <a:avLst/>
          </a:prstGeom>
          <a:noFill/>
        </p:spPr>
        <p:txBody>
          <a:bodyPr wrap="square" rtlCol="0">
            <a:spAutoFit/>
          </a:bodyPr>
          <a:lstStyle/>
          <a:p>
            <a:pPr algn="ctr"/>
            <a:r>
              <a:rPr lang="en-US" dirty="0">
                <a:solidFill>
                  <a:srgbClr val="C00000"/>
                </a:solidFill>
              </a:rPr>
              <a:t>Number of filters</a:t>
            </a:r>
          </a:p>
        </p:txBody>
      </p:sp>
      <p:sp>
        <p:nvSpPr>
          <p:cNvPr id="8" name="Oval 7">
            <a:extLst>
              <a:ext uri="{FF2B5EF4-FFF2-40B4-BE49-F238E27FC236}">
                <a16:creationId xmlns:a16="http://schemas.microsoft.com/office/drawing/2014/main" id="{1D275A12-00A9-4C66-A567-B81B48A9B444}"/>
              </a:ext>
            </a:extLst>
          </p:cNvPr>
          <p:cNvSpPr/>
          <p:nvPr/>
        </p:nvSpPr>
        <p:spPr>
          <a:xfrm>
            <a:off x="3029724" y="4175395"/>
            <a:ext cx="919172" cy="484776"/>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49C79120-7379-4980-AD84-1B91075749AF}"/>
              </a:ext>
            </a:extLst>
          </p:cNvPr>
          <p:cNvSpPr/>
          <p:nvPr/>
        </p:nvSpPr>
        <p:spPr>
          <a:xfrm>
            <a:off x="4227387" y="4252745"/>
            <a:ext cx="399572" cy="449481"/>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46B450D2-2213-4091-9F52-7D11487873A3}"/>
              </a:ext>
            </a:extLst>
          </p:cNvPr>
          <p:cNvSpPr/>
          <p:nvPr/>
        </p:nvSpPr>
        <p:spPr>
          <a:xfrm>
            <a:off x="4959922" y="4220849"/>
            <a:ext cx="469862" cy="481378"/>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E9D7E10F-D246-49D0-AD9B-B9C7A48F9CDB}"/>
              </a:ext>
            </a:extLst>
          </p:cNvPr>
          <p:cNvCxnSpPr>
            <a:cxnSpLocks/>
            <a:stCxn id="6" idx="0"/>
            <a:endCxn id="5" idx="4"/>
          </p:cNvCxnSpPr>
          <p:nvPr/>
        </p:nvCxnSpPr>
        <p:spPr>
          <a:xfrm flipH="1" flipV="1">
            <a:off x="2394671" y="4681225"/>
            <a:ext cx="29184" cy="338503"/>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E1135CC7-CAFA-42BF-A47F-2CD6AECA296B}"/>
              </a:ext>
            </a:extLst>
          </p:cNvPr>
          <p:cNvCxnSpPr>
            <a:cxnSpLocks/>
            <a:stCxn id="19" idx="0"/>
            <a:endCxn id="8" idx="4"/>
          </p:cNvCxnSpPr>
          <p:nvPr/>
        </p:nvCxnSpPr>
        <p:spPr>
          <a:xfrm flipV="1">
            <a:off x="3405838" y="4660171"/>
            <a:ext cx="83472" cy="392468"/>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C8B57BD5-865E-490B-933C-D9DE513176B7}"/>
              </a:ext>
            </a:extLst>
          </p:cNvPr>
          <p:cNvCxnSpPr>
            <a:cxnSpLocks/>
            <a:stCxn id="20" idx="0"/>
            <a:endCxn id="9" idx="4"/>
          </p:cNvCxnSpPr>
          <p:nvPr/>
        </p:nvCxnSpPr>
        <p:spPr>
          <a:xfrm flipH="1" flipV="1">
            <a:off x="4427173" y="4702226"/>
            <a:ext cx="2487" cy="337665"/>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A6900E8B-C161-4188-8EC8-80232F3EAB50}"/>
              </a:ext>
            </a:extLst>
          </p:cNvPr>
          <p:cNvCxnSpPr>
            <a:cxnSpLocks/>
            <a:stCxn id="21" idx="0"/>
            <a:endCxn id="10" idx="4"/>
          </p:cNvCxnSpPr>
          <p:nvPr/>
        </p:nvCxnSpPr>
        <p:spPr>
          <a:xfrm flipH="1" flipV="1">
            <a:off x="5194853" y="4702227"/>
            <a:ext cx="631195" cy="311683"/>
          </a:xfrm>
          <a:prstGeom prst="line">
            <a:avLst/>
          </a:prstGeom>
        </p:spPr>
        <p:style>
          <a:lnRef idx="2">
            <a:schemeClr val="accent2"/>
          </a:lnRef>
          <a:fillRef idx="0">
            <a:schemeClr val="accent2"/>
          </a:fillRef>
          <a:effectRef idx="1">
            <a:schemeClr val="accent2"/>
          </a:effectRef>
          <a:fontRef idx="minor">
            <a:schemeClr val="tx1"/>
          </a:fontRef>
        </p:style>
      </p:cxnSp>
      <p:sp>
        <p:nvSpPr>
          <p:cNvPr id="19" name="TextBox 18">
            <a:extLst>
              <a:ext uri="{FF2B5EF4-FFF2-40B4-BE49-F238E27FC236}">
                <a16:creationId xmlns:a16="http://schemas.microsoft.com/office/drawing/2014/main" id="{6D78DA1A-2400-411C-A4CD-4CCCF3CF99F4}"/>
              </a:ext>
            </a:extLst>
          </p:cNvPr>
          <p:cNvSpPr txBox="1"/>
          <p:nvPr/>
        </p:nvSpPr>
        <p:spPr>
          <a:xfrm>
            <a:off x="2742696" y="5052639"/>
            <a:ext cx="1326283" cy="646331"/>
          </a:xfrm>
          <a:prstGeom prst="rect">
            <a:avLst/>
          </a:prstGeom>
          <a:noFill/>
        </p:spPr>
        <p:txBody>
          <a:bodyPr wrap="square" rtlCol="0">
            <a:spAutoFit/>
          </a:bodyPr>
          <a:lstStyle/>
          <a:p>
            <a:pPr algn="ctr"/>
            <a:r>
              <a:rPr lang="en-US" dirty="0">
                <a:solidFill>
                  <a:srgbClr val="C00000"/>
                </a:solidFill>
              </a:rPr>
              <a:t>Size of Filters</a:t>
            </a:r>
          </a:p>
        </p:txBody>
      </p:sp>
      <p:sp>
        <p:nvSpPr>
          <p:cNvPr id="20" name="TextBox 19">
            <a:extLst>
              <a:ext uri="{FF2B5EF4-FFF2-40B4-BE49-F238E27FC236}">
                <a16:creationId xmlns:a16="http://schemas.microsoft.com/office/drawing/2014/main" id="{B6C3CB2A-16B7-41AE-94F8-B4F983EFE2FB}"/>
              </a:ext>
            </a:extLst>
          </p:cNvPr>
          <p:cNvSpPr txBox="1"/>
          <p:nvPr/>
        </p:nvSpPr>
        <p:spPr>
          <a:xfrm>
            <a:off x="3766518" y="5039891"/>
            <a:ext cx="1326283" cy="923330"/>
          </a:xfrm>
          <a:prstGeom prst="rect">
            <a:avLst/>
          </a:prstGeom>
          <a:noFill/>
        </p:spPr>
        <p:txBody>
          <a:bodyPr wrap="square" rtlCol="0">
            <a:spAutoFit/>
          </a:bodyPr>
          <a:lstStyle/>
          <a:p>
            <a:pPr algn="ctr"/>
            <a:r>
              <a:rPr lang="en-US" dirty="0">
                <a:solidFill>
                  <a:srgbClr val="C00000"/>
                </a:solidFill>
              </a:rPr>
              <a:t>Number of channels of </a:t>
            </a:r>
            <a:r>
              <a:rPr lang="en-US" dirty="0" err="1">
                <a:solidFill>
                  <a:srgbClr val="C00000"/>
                </a:solidFill>
              </a:rPr>
              <a:t>prev</a:t>
            </a:r>
            <a:r>
              <a:rPr lang="en-US" dirty="0">
                <a:solidFill>
                  <a:srgbClr val="C00000"/>
                </a:solidFill>
              </a:rPr>
              <a:t> layer</a:t>
            </a:r>
          </a:p>
        </p:txBody>
      </p:sp>
      <p:sp>
        <p:nvSpPr>
          <p:cNvPr id="21" name="TextBox 20">
            <a:extLst>
              <a:ext uri="{FF2B5EF4-FFF2-40B4-BE49-F238E27FC236}">
                <a16:creationId xmlns:a16="http://schemas.microsoft.com/office/drawing/2014/main" id="{8B352A72-057B-4A04-B01A-5791E61F8A92}"/>
              </a:ext>
            </a:extLst>
          </p:cNvPr>
          <p:cNvSpPr txBox="1"/>
          <p:nvPr/>
        </p:nvSpPr>
        <p:spPr>
          <a:xfrm>
            <a:off x="5162906" y="5013910"/>
            <a:ext cx="1326283" cy="646331"/>
          </a:xfrm>
          <a:prstGeom prst="rect">
            <a:avLst/>
          </a:prstGeom>
          <a:noFill/>
        </p:spPr>
        <p:txBody>
          <a:bodyPr wrap="square" rtlCol="0">
            <a:spAutoFit/>
          </a:bodyPr>
          <a:lstStyle/>
          <a:p>
            <a:pPr algn="ctr"/>
            <a:r>
              <a:rPr lang="en-US" dirty="0">
                <a:solidFill>
                  <a:srgbClr val="C00000"/>
                </a:solidFill>
              </a:rPr>
              <a:t>Biases (one per filter)</a:t>
            </a:r>
          </a:p>
        </p:txBody>
      </p:sp>
    </p:spTree>
    <p:extLst>
      <p:ext uri="{BB962C8B-B14F-4D97-AF65-F5344CB8AC3E}">
        <p14:creationId xmlns:p14="http://schemas.microsoft.com/office/powerpoint/2010/main" val="179762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animBg="1"/>
      <p:bldP spid="6" grpId="0"/>
      <p:bldP spid="8" grpId="0" animBg="1"/>
      <p:bldP spid="9" grpId="0" animBg="1"/>
      <p:bldP spid="10" grpId="0" animBg="1"/>
      <p:bldP spid="19" grpId="0"/>
      <p:bldP spid="20" grpId="0"/>
      <p:bldP spid="2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9CBE43-FDE9-436F-93F3-5B25CB2029F8}"/>
              </a:ext>
            </a:extLst>
          </p:cNvPr>
          <p:cNvSpPr>
            <a:spLocks noGrp="1"/>
          </p:cNvSpPr>
          <p:nvPr>
            <p:ph idx="1"/>
          </p:nvPr>
        </p:nvSpPr>
        <p:spPr/>
        <p:txBody>
          <a:bodyPr/>
          <a:lstStyle/>
          <a:p>
            <a:pPr marL="457200" indent="-457200">
              <a:buFont typeface="Arial" panose="020B0604020202020204" pitchFamily="34" charset="0"/>
              <a:buChar char="•"/>
            </a:pPr>
            <a:r>
              <a:rPr lang="en-US" dirty="0"/>
              <a:t>Let C be a CNN with the following disposition:</a:t>
            </a:r>
          </a:p>
          <a:p>
            <a:pPr marL="1200120" lvl="1" indent="-457200">
              <a:buFont typeface="Arial" panose="020B0604020202020204" pitchFamily="34" charset="0"/>
              <a:buChar char="•"/>
            </a:pPr>
            <a:r>
              <a:rPr lang="en-US" dirty="0"/>
              <a:t>Input: 32x32x3 images</a:t>
            </a:r>
          </a:p>
          <a:p>
            <a:pPr marL="1200120" lvl="1" indent="-457200">
              <a:buFont typeface="Arial" panose="020B0604020202020204" pitchFamily="34" charset="0"/>
              <a:buChar char="•"/>
            </a:pPr>
            <a:r>
              <a:rPr lang="en-US" dirty="0"/>
              <a:t>Conv1: 8 3x3 filters, stride 1, padding=same</a:t>
            </a:r>
          </a:p>
          <a:p>
            <a:pPr marL="1200120" lvl="1" indent="-457200">
              <a:buFont typeface="Arial" panose="020B0604020202020204" pitchFamily="34" charset="0"/>
              <a:buChar char="•"/>
            </a:pPr>
            <a:r>
              <a:rPr lang="en-US" dirty="0"/>
              <a:t>Conv2: 16 5x5 filters, stride 2, padding=same</a:t>
            </a:r>
          </a:p>
          <a:p>
            <a:pPr marL="1200120" lvl="1" indent="-457200">
              <a:buFont typeface="Arial" panose="020B0604020202020204" pitchFamily="34" charset="0"/>
              <a:buChar char="•"/>
            </a:pPr>
            <a:r>
              <a:rPr lang="en-US" dirty="0"/>
              <a:t>Flatten layer</a:t>
            </a:r>
          </a:p>
          <a:p>
            <a:pPr marL="1200120" lvl="1" indent="-457200">
              <a:buFont typeface="Arial" panose="020B0604020202020204" pitchFamily="34" charset="0"/>
              <a:buChar char="•"/>
            </a:pPr>
            <a:r>
              <a:rPr lang="en-US" dirty="0"/>
              <a:t>Dense1: 512 nodes</a:t>
            </a:r>
          </a:p>
          <a:p>
            <a:pPr marL="1200120" lvl="1" indent="-457200">
              <a:buFont typeface="Arial" panose="020B0604020202020204" pitchFamily="34" charset="0"/>
              <a:buChar char="•"/>
            </a:pPr>
            <a:r>
              <a:rPr lang="en-US" dirty="0"/>
              <a:t>Dense2: 4 nodes</a:t>
            </a:r>
          </a:p>
          <a:p>
            <a:pPr marL="457200" indent="-457200">
              <a:buFont typeface="Arial" panose="020B0604020202020204" pitchFamily="34" charset="0"/>
              <a:buChar char="•"/>
            </a:pPr>
            <a:r>
              <a:rPr lang="en-US" dirty="0"/>
              <a:t>How many parameters does this network have?</a:t>
            </a:r>
          </a:p>
          <a:p>
            <a:pPr indent="-285738"/>
            <a:r>
              <a:rPr lang="en-US" sz="2400" dirty="0"/>
              <a:t>(8 x 3 x 3 x 3 + 8) + (16 x 5 x 5 x 8 + 16) + (16 x 16 x 16 x 512 + 512) + (512 x 4 + 4)   </a:t>
            </a:r>
          </a:p>
          <a:p>
            <a:pPr marL="457200" indent="-457200">
              <a:buFont typeface="Arial" panose="020B0604020202020204" pitchFamily="34" charset="0"/>
              <a:buChar char="•"/>
            </a:pPr>
            <a:endParaRPr lang="en-US" dirty="0"/>
          </a:p>
          <a:p>
            <a:pPr marL="1200120" lvl="1"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C9E4C9C6-7866-4795-96F2-FDAAF69DF219}"/>
              </a:ext>
            </a:extLst>
          </p:cNvPr>
          <p:cNvSpPr>
            <a:spLocks noGrp="1"/>
          </p:cNvSpPr>
          <p:nvPr>
            <p:ph type="sldNum" sz="quarter" idx="12"/>
          </p:nvPr>
        </p:nvSpPr>
        <p:spPr/>
        <p:txBody>
          <a:bodyPr/>
          <a:lstStyle/>
          <a:p>
            <a:fld id="{AD29F1E6-0A42-6342-8A19-FA364A33AB30}" type="slidenum">
              <a:rPr lang="en-US" smtClean="0"/>
              <a:t>45</a:t>
            </a:fld>
            <a:endParaRPr lang="en-US"/>
          </a:p>
        </p:txBody>
      </p:sp>
      <p:sp>
        <p:nvSpPr>
          <p:cNvPr id="5" name="Title 1">
            <a:extLst>
              <a:ext uri="{FF2B5EF4-FFF2-40B4-BE49-F238E27FC236}">
                <a16:creationId xmlns:a16="http://schemas.microsoft.com/office/drawing/2014/main" id="{9A283B39-80BC-4AFE-9511-3F95D562C9A2}"/>
              </a:ext>
            </a:extLst>
          </p:cNvPr>
          <p:cNvSpPr>
            <a:spLocks noGrp="1"/>
          </p:cNvSpPr>
          <p:nvPr>
            <p:ph type="title"/>
          </p:nvPr>
        </p:nvSpPr>
        <p:spPr>
          <a:xfrm>
            <a:off x="349250" y="215900"/>
            <a:ext cx="11493500" cy="768350"/>
          </a:xfrm>
        </p:spPr>
        <p:txBody>
          <a:bodyPr/>
          <a:lstStyle/>
          <a:p>
            <a:r>
              <a:rPr lang="en-US" dirty="0"/>
              <a:t>Examples</a:t>
            </a:r>
          </a:p>
        </p:txBody>
      </p:sp>
      <p:sp>
        <p:nvSpPr>
          <p:cNvPr id="6" name="TextBox 5">
            <a:extLst>
              <a:ext uri="{FF2B5EF4-FFF2-40B4-BE49-F238E27FC236}">
                <a16:creationId xmlns:a16="http://schemas.microsoft.com/office/drawing/2014/main" id="{DAB87A6D-E24F-4C4C-8DB7-A161FA21F787}"/>
              </a:ext>
            </a:extLst>
          </p:cNvPr>
          <p:cNvSpPr txBox="1"/>
          <p:nvPr/>
        </p:nvSpPr>
        <p:spPr>
          <a:xfrm>
            <a:off x="1516283" y="5310910"/>
            <a:ext cx="769121" cy="369332"/>
          </a:xfrm>
          <a:prstGeom prst="rect">
            <a:avLst/>
          </a:prstGeom>
          <a:noFill/>
        </p:spPr>
        <p:txBody>
          <a:bodyPr wrap="none" rtlCol="0">
            <a:spAutoFit/>
          </a:bodyPr>
          <a:lstStyle/>
          <a:p>
            <a:r>
              <a:rPr lang="en-US" dirty="0">
                <a:solidFill>
                  <a:srgbClr val="C00000"/>
                </a:solidFill>
              </a:rPr>
              <a:t>Conv1</a:t>
            </a:r>
          </a:p>
        </p:txBody>
      </p:sp>
      <p:sp>
        <p:nvSpPr>
          <p:cNvPr id="7" name="TextBox 6">
            <a:extLst>
              <a:ext uri="{FF2B5EF4-FFF2-40B4-BE49-F238E27FC236}">
                <a16:creationId xmlns:a16="http://schemas.microsoft.com/office/drawing/2014/main" id="{E251D4D7-C45D-432C-92D3-835556524636}"/>
              </a:ext>
            </a:extLst>
          </p:cNvPr>
          <p:cNvSpPr txBox="1"/>
          <p:nvPr/>
        </p:nvSpPr>
        <p:spPr>
          <a:xfrm>
            <a:off x="3983619" y="5310910"/>
            <a:ext cx="769121" cy="369332"/>
          </a:xfrm>
          <a:prstGeom prst="rect">
            <a:avLst/>
          </a:prstGeom>
          <a:noFill/>
        </p:spPr>
        <p:txBody>
          <a:bodyPr wrap="none" rtlCol="0">
            <a:spAutoFit/>
          </a:bodyPr>
          <a:lstStyle/>
          <a:p>
            <a:r>
              <a:rPr lang="en-US" dirty="0">
                <a:solidFill>
                  <a:srgbClr val="C00000"/>
                </a:solidFill>
              </a:rPr>
              <a:t>Conv2</a:t>
            </a:r>
          </a:p>
        </p:txBody>
      </p:sp>
      <p:sp>
        <p:nvSpPr>
          <p:cNvPr id="8" name="TextBox 7">
            <a:extLst>
              <a:ext uri="{FF2B5EF4-FFF2-40B4-BE49-F238E27FC236}">
                <a16:creationId xmlns:a16="http://schemas.microsoft.com/office/drawing/2014/main" id="{ABA7BCB6-7619-4986-9D19-FF54349DDB6D}"/>
              </a:ext>
            </a:extLst>
          </p:cNvPr>
          <p:cNvSpPr txBox="1"/>
          <p:nvPr/>
        </p:nvSpPr>
        <p:spPr>
          <a:xfrm>
            <a:off x="7054701" y="5310910"/>
            <a:ext cx="886781" cy="369332"/>
          </a:xfrm>
          <a:prstGeom prst="rect">
            <a:avLst/>
          </a:prstGeom>
          <a:noFill/>
        </p:spPr>
        <p:txBody>
          <a:bodyPr wrap="none" rtlCol="0">
            <a:spAutoFit/>
          </a:bodyPr>
          <a:lstStyle/>
          <a:p>
            <a:r>
              <a:rPr lang="en-US" dirty="0">
                <a:solidFill>
                  <a:srgbClr val="C00000"/>
                </a:solidFill>
              </a:rPr>
              <a:t>Dense1</a:t>
            </a:r>
          </a:p>
        </p:txBody>
      </p:sp>
      <p:sp>
        <p:nvSpPr>
          <p:cNvPr id="9" name="TextBox 8">
            <a:extLst>
              <a:ext uri="{FF2B5EF4-FFF2-40B4-BE49-F238E27FC236}">
                <a16:creationId xmlns:a16="http://schemas.microsoft.com/office/drawing/2014/main" id="{8FAD7A0B-E3C4-4B8B-B0DE-955E196D91E0}"/>
              </a:ext>
            </a:extLst>
          </p:cNvPr>
          <p:cNvSpPr txBox="1"/>
          <p:nvPr/>
        </p:nvSpPr>
        <p:spPr>
          <a:xfrm>
            <a:off x="9591486" y="5310969"/>
            <a:ext cx="886781" cy="369332"/>
          </a:xfrm>
          <a:prstGeom prst="rect">
            <a:avLst/>
          </a:prstGeom>
          <a:noFill/>
        </p:spPr>
        <p:txBody>
          <a:bodyPr wrap="none" rtlCol="0">
            <a:spAutoFit/>
          </a:bodyPr>
          <a:lstStyle/>
          <a:p>
            <a:r>
              <a:rPr lang="en-US" dirty="0">
                <a:solidFill>
                  <a:srgbClr val="C00000"/>
                </a:solidFill>
              </a:rPr>
              <a:t>Dense2</a:t>
            </a:r>
          </a:p>
        </p:txBody>
      </p:sp>
    </p:spTree>
    <p:extLst>
      <p:ext uri="{BB962C8B-B14F-4D97-AF65-F5344CB8AC3E}">
        <p14:creationId xmlns:p14="http://schemas.microsoft.com/office/powerpoint/2010/main" val="261559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3B61-24DB-41CA-88A5-AA5FE91236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301439-22CB-4F21-A56D-FD2286FC2627}"/>
              </a:ext>
            </a:extLst>
          </p:cNvPr>
          <p:cNvSpPr>
            <a:spLocks noGrp="1"/>
          </p:cNvSpPr>
          <p:nvPr>
            <p:ph idx="1"/>
          </p:nvPr>
        </p:nvSpPr>
        <p:spPr>
          <a:xfrm>
            <a:off x="932496" y="1164669"/>
            <a:ext cx="10327008" cy="4893433"/>
          </a:xfrm>
        </p:spPr>
        <p:txBody>
          <a:bodyPr/>
          <a:lstStyle/>
          <a:p>
            <a:pPr algn="ctr"/>
            <a:endParaRPr lang="en-US" dirty="0"/>
          </a:p>
          <a:p>
            <a:pPr algn="ctr"/>
            <a:endParaRPr lang="en-US" dirty="0">
              <a:solidFill>
                <a:srgbClr val="C00000"/>
              </a:solidFill>
            </a:endParaRPr>
          </a:p>
          <a:p>
            <a:pPr algn="ctr"/>
            <a:r>
              <a:rPr lang="en-US" dirty="0">
                <a:solidFill>
                  <a:srgbClr val="C00000"/>
                </a:solidFill>
              </a:rPr>
              <a:t>3D visualization of networks in action</a:t>
            </a:r>
          </a:p>
          <a:p>
            <a:pPr algn="ctr"/>
            <a:endParaRPr lang="en-US" dirty="0"/>
          </a:p>
          <a:p>
            <a:pPr algn="ctr"/>
            <a:r>
              <a:rPr lang="en-US" dirty="0"/>
              <a:t>http://scs.ryerson.ca/~aharley/vis/conv/</a:t>
            </a:r>
          </a:p>
          <a:p>
            <a:pPr algn="ctr"/>
            <a:r>
              <a:rPr lang="en-US" dirty="0"/>
              <a:t>https://www.youtube.com/watch?v=3JQ3hYko51Y</a:t>
            </a:r>
          </a:p>
        </p:txBody>
      </p:sp>
      <p:sp>
        <p:nvSpPr>
          <p:cNvPr id="4" name="Slide Number Placeholder 3">
            <a:extLst>
              <a:ext uri="{FF2B5EF4-FFF2-40B4-BE49-F238E27FC236}">
                <a16:creationId xmlns:a16="http://schemas.microsoft.com/office/drawing/2014/main" id="{B3766ED6-EA42-48D6-B1AC-7C560D499990}"/>
              </a:ext>
            </a:extLst>
          </p:cNvPr>
          <p:cNvSpPr>
            <a:spLocks noGrp="1"/>
          </p:cNvSpPr>
          <p:nvPr>
            <p:ph type="sldNum" sz="quarter" idx="12"/>
          </p:nvPr>
        </p:nvSpPr>
        <p:spPr/>
        <p:txBody>
          <a:bodyPr/>
          <a:lstStyle/>
          <a:p>
            <a:fld id="{AD29F1E6-0A42-6342-8A19-FA364A33AB30}" type="slidenum">
              <a:rPr lang="en-US" smtClean="0"/>
              <a:t>46</a:t>
            </a:fld>
            <a:endParaRPr lang="en-US"/>
          </a:p>
        </p:txBody>
      </p:sp>
    </p:spTree>
    <p:extLst>
      <p:ext uri="{BB962C8B-B14F-4D97-AF65-F5344CB8AC3E}">
        <p14:creationId xmlns:p14="http://schemas.microsoft.com/office/powerpoint/2010/main" val="1315160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219085C-C50B-4A4C-A7C4-4583E8FEA1B3}"/>
              </a:ext>
            </a:extLst>
          </p:cNvPr>
          <p:cNvSpPr>
            <a:spLocks noGrp="1"/>
          </p:cNvSpPr>
          <p:nvPr>
            <p:ph type="title"/>
          </p:nvPr>
        </p:nvSpPr>
        <p:spPr>
          <a:xfrm>
            <a:off x="963084" y="2747962"/>
            <a:ext cx="10363200" cy="1362076"/>
          </a:xfrm>
        </p:spPr>
        <p:txBody>
          <a:bodyPr/>
          <a:lstStyle/>
          <a:p>
            <a:r>
              <a:rPr lang="en-US" dirty="0"/>
              <a:t>Building your own image classifier</a:t>
            </a:r>
          </a:p>
        </p:txBody>
      </p:sp>
      <p:sp>
        <p:nvSpPr>
          <p:cNvPr id="10" name="Text Placeholder 9">
            <a:extLst>
              <a:ext uri="{FF2B5EF4-FFF2-40B4-BE49-F238E27FC236}">
                <a16:creationId xmlns:a16="http://schemas.microsoft.com/office/drawing/2014/main" id="{ED5CAEDA-E0E0-41DB-8A59-5198DB489BB4}"/>
              </a:ext>
            </a:extLst>
          </p:cNvPr>
          <p:cNvSpPr>
            <a:spLocks noGrp="1"/>
          </p:cNvSpPr>
          <p:nvPr>
            <p:ph type="body" idx="1"/>
          </p:nvPr>
        </p:nvSpPr>
        <p:spPr>
          <a:xfrm>
            <a:off x="963084" y="3429000"/>
            <a:ext cx="10363200" cy="387093"/>
          </a:xfrm>
        </p:spPr>
        <p:txBody>
          <a:bodyPr/>
          <a:lstStyle/>
          <a:p>
            <a:r>
              <a:rPr lang="en-US" dirty="0" err="1"/>
              <a:t>Keras</a:t>
            </a:r>
            <a:r>
              <a:rPr lang="en-US" dirty="0"/>
              <a:t>, </a:t>
            </a:r>
            <a:r>
              <a:rPr lang="en-US" dirty="0" err="1"/>
              <a:t>Tensorflow</a:t>
            </a:r>
            <a:r>
              <a:rPr lang="en-US" dirty="0"/>
              <a:t>, </a:t>
            </a:r>
            <a:r>
              <a:rPr lang="en-US" dirty="0" err="1"/>
              <a:t>Pytorch</a:t>
            </a:r>
            <a:r>
              <a:rPr lang="en-US" dirty="0"/>
              <a:t>?</a:t>
            </a:r>
          </a:p>
        </p:txBody>
      </p:sp>
      <p:sp>
        <p:nvSpPr>
          <p:cNvPr id="4" name="Slide Number Placeholder 3">
            <a:extLst>
              <a:ext uri="{FF2B5EF4-FFF2-40B4-BE49-F238E27FC236}">
                <a16:creationId xmlns:a16="http://schemas.microsoft.com/office/drawing/2014/main" id="{6827F5ED-5D5E-4934-B2EA-54F80229D5DA}"/>
              </a:ext>
            </a:extLst>
          </p:cNvPr>
          <p:cNvSpPr>
            <a:spLocks noGrp="1"/>
          </p:cNvSpPr>
          <p:nvPr>
            <p:ph type="sldNum" sz="quarter" idx="12"/>
          </p:nvPr>
        </p:nvSpPr>
        <p:spPr/>
        <p:txBody>
          <a:bodyPr/>
          <a:lstStyle/>
          <a:p>
            <a:fld id="{AD29F1E6-0A42-6342-8A19-FA364A33AB30}" type="slidenum">
              <a:rPr lang="en-US" smtClean="0"/>
              <a:t>47</a:t>
            </a:fld>
            <a:endParaRPr lang="en-US"/>
          </a:p>
        </p:txBody>
      </p:sp>
    </p:spTree>
    <p:extLst>
      <p:ext uri="{BB962C8B-B14F-4D97-AF65-F5344CB8AC3E}">
        <p14:creationId xmlns:p14="http://schemas.microsoft.com/office/powerpoint/2010/main" val="3970476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E34D3-4D9E-4951-9DE1-D04CDF6A05C2}"/>
              </a:ext>
            </a:extLst>
          </p:cNvPr>
          <p:cNvSpPr>
            <a:spLocks noGrp="1"/>
          </p:cNvSpPr>
          <p:nvPr>
            <p:ph type="title"/>
          </p:nvPr>
        </p:nvSpPr>
        <p:spPr/>
        <p:txBody>
          <a:bodyPr/>
          <a:lstStyle/>
          <a:p>
            <a:r>
              <a:rPr lang="en-US" dirty="0"/>
              <a:t>Machine Learning libraries</a:t>
            </a:r>
          </a:p>
        </p:txBody>
      </p:sp>
      <p:sp>
        <p:nvSpPr>
          <p:cNvPr id="3" name="Content Placeholder 2">
            <a:extLst>
              <a:ext uri="{FF2B5EF4-FFF2-40B4-BE49-F238E27FC236}">
                <a16:creationId xmlns:a16="http://schemas.microsoft.com/office/drawing/2014/main" id="{D0CD91C3-29BA-415E-858C-F7B901D94836}"/>
              </a:ext>
            </a:extLst>
          </p:cNvPr>
          <p:cNvSpPr>
            <a:spLocks noGrp="1"/>
          </p:cNvSpPr>
          <p:nvPr>
            <p:ph idx="1"/>
          </p:nvPr>
        </p:nvSpPr>
        <p:spPr>
          <a:xfrm>
            <a:off x="932496" y="1177758"/>
            <a:ext cx="10327008" cy="2111143"/>
          </a:xfrm>
        </p:spPr>
        <p:txBody>
          <a:bodyPr/>
          <a:lstStyle/>
          <a:p>
            <a:r>
              <a:rPr lang="en-US" dirty="0"/>
              <a:t>Machine Learning is growing, and so are the libraries.</a:t>
            </a:r>
          </a:p>
          <a:p>
            <a:r>
              <a:rPr lang="en-US" dirty="0"/>
              <a:t>Language that has grown the most in this field: </a:t>
            </a:r>
            <a:r>
              <a:rPr lang="en-US" dirty="0">
                <a:solidFill>
                  <a:srgbClr val="C00000"/>
                </a:solidFill>
              </a:rPr>
              <a:t>Python</a:t>
            </a:r>
            <a:r>
              <a:rPr lang="en-US" dirty="0"/>
              <a:t>.</a:t>
            </a:r>
          </a:p>
          <a:p>
            <a:r>
              <a:rPr lang="en-US" dirty="0"/>
              <a:t>Popular libraries for machine learning:</a:t>
            </a:r>
          </a:p>
          <a:p>
            <a:pPr marL="457200" indent="-457200">
              <a:buFont typeface="Arial" panose="020B0604020202020204" pitchFamily="34" charset="0"/>
              <a:buChar char="•"/>
            </a:pPr>
            <a:r>
              <a:rPr lang="en-US" sz="2400" dirty="0" err="1"/>
              <a:t>Tensorflow</a:t>
            </a:r>
            <a:r>
              <a:rPr lang="en-US" sz="2400" dirty="0"/>
              <a:t> (Google)</a:t>
            </a:r>
          </a:p>
          <a:p>
            <a:pPr marL="457200" indent="-457200">
              <a:buFont typeface="Arial" panose="020B0604020202020204" pitchFamily="34" charset="0"/>
              <a:buChar char="•"/>
            </a:pPr>
            <a:r>
              <a:rPr lang="en-US" sz="2400" dirty="0" err="1"/>
              <a:t>Pytorch</a:t>
            </a:r>
            <a:r>
              <a:rPr lang="en-US" sz="2400" dirty="0"/>
              <a:t> (Facebook)</a:t>
            </a:r>
          </a:p>
          <a:p>
            <a:pPr marL="457200" indent="-457200">
              <a:buFont typeface="Arial" panose="020B0604020202020204" pitchFamily="34" charset="0"/>
              <a:buChar char="•"/>
            </a:pPr>
            <a:r>
              <a:rPr lang="en-US" sz="2400" dirty="0" err="1"/>
              <a:t>Keras</a:t>
            </a:r>
            <a:r>
              <a:rPr lang="en-US" sz="2400" dirty="0"/>
              <a:t> (initially independent, now part of TF)</a:t>
            </a:r>
          </a:p>
          <a:p>
            <a:pPr marL="457200" indent="-457200">
              <a:buFont typeface="Arial" panose="020B0604020202020204" pitchFamily="34" charset="0"/>
              <a:buChar char="•"/>
            </a:pPr>
            <a:r>
              <a:rPr lang="en-US" sz="2400" dirty="0"/>
              <a:t>Theano (MILA, University of Montreal)</a:t>
            </a:r>
          </a:p>
          <a:p>
            <a:pPr marL="457200" indent="-457200">
              <a:buFont typeface="Arial" panose="020B0604020202020204" pitchFamily="34" charset="0"/>
              <a:buChar char="•"/>
            </a:pPr>
            <a:r>
              <a:rPr lang="en-US" sz="2400" dirty="0" err="1"/>
              <a:t>Scikit</a:t>
            </a:r>
            <a:r>
              <a:rPr lang="en-US" sz="2400" dirty="0"/>
              <a:t>-learn (Started as Google summer project, now backed by INRIA)</a:t>
            </a:r>
          </a:p>
          <a:p>
            <a:pPr marL="457200" indent="-457200">
              <a:buFont typeface="Arial" panose="020B0604020202020204" pitchFamily="34" charset="0"/>
              <a:buChar char="•"/>
            </a:pPr>
            <a:r>
              <a:rPr lang="en-US" sz="2400" dirty="0"/>
              <a:t>Caffe, Caffe2 (Berkeley AI Research)</a:t>
            </a:r>
          </a:p>
          <a:p>
            <a:pPr marL="457200" indent="-457200">
              <a:buFont typeface="Arial" panose="020B0604020202020204" pitchFamily="34" charset="0"/>
              <a:buChar char="•"/>
            </a:pPr>
            <a:r>
              <a:rPr lang="en-US" sz="2400" dirty="0" err="1"/>
              <a:t>MXNet</a:t>
            </a:r>
            <a:r>
              <a:rPr lang="en-US" sz="2400" dirty="0"/>
              <a:t> (Amazon)</a:t>
            </a:r>
          </a:p>
          <a:p>
            <a:pPr marL="457200" indent="-457200">
              <a:buFont typeface="Arial" panose="020B0604020202020204" pitchFamily="34" charset="0"/>
              <a:buChar char="•"/>
            </a:pPr>
            <a:r>
              <a:rPr lang="en-US" sz="2400" dirty="0"/>
              <a:t>CNTK (Microsoft)</a:t>
            </a:r>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BB7BD1D-832D-4BD6-B6CD-429EAE28D962}"/>
              </a:ext>
            </a:extLst>
          </p:cNvPr>
          <p:cNvSpPr>
            <a:spLocks noGrp="1"/>
          </p:cNvSpPr>
          <p:nvPr>
            <p:ph type="sldNum" sz="quarter" idx="12"/>
          </p:nvPr>
        </p:nvSpPr>
        <p:spPr/>
        <p:txBody>
          <a:bodyPr/>
          <a:lstStyle/>
          <a:p>
            <a:fld id="{AD29F1E6-0A42-6342-8A19-FA364A33AB30}" type="slidenum">
              <a:rPr lang="en-US" smtClean="0"/>
              <a:t>48</a:t>
            </a:fld>
            <a:endParaRPr lang="en-US"/>
          </a:p>
        </p:txBody>
      </p:sp>
    </p:spTree>
    <p:extLst>
      <p:ext uri="{BB962C8B-B14F-4D97-AF65-F5344CB8AC3E}">
        <p14:creationId xmlns:p14="http://schemas.microsoft.com/office/powerpoint/2010/main" val="1486420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2A471-025B-404F-A48F-FF226F0DC50F}"/>
              </a:ext>
            </a:extLst>
          </p:cNvPr>
          <p:cNvSpPr>
            <a:spLocks noGrp="1"/>
          </p:cNvSpPr>
          <p:nvPr>
            <p:ph type="title"/>
          </p:nvPr>
        </p:nvSpPr>
        <p:spPr/>
        <p:txBody>
          <a:bodyPr/>
          <a:lstStyle/>
          <a:p>
            <a:r>
              <a:rPr lang="en-US" dirty="0" err="1"/>
              <a:t>Keras</a:t>
            </a:r>
            <a:endParaRPr lang="en-US" dirty="0"/>
          </a:p>
        </p:txBody>
      </p:sp>
      <p:sp>
        <p:nvSpPr>
          <p:cNvPr id="3" name="Content Placeholder 2">
            <a:extLst>
              <a:ext uri="{FF2B5EF4-FFF2-40B4-BE49-F238E27FC236}">
                <a16:creationId xmlns:a16="http://schemas.microsoft.com/office/drawing/2014/main" id="{5C332684-3FE4-4EBA-95E3-740C78AE9F15}"/>
              </a:ext>
            </a:extLst>
          </p:cNvPr>
          <p:cNvSpPr>
            <a:spLocks noGrp="1"/>
          </p:cNvSpPr>
          <p:nvPr>
            <p:ph idx="1"/>
          </p:nvPr>
        </p:nvSpPr>
        <p:spPr>
          <a:xfrm>
            <a:off x="771271" y="1534374"/>
            <a:ext cx="10885109" cy="4601605"/>
          </a:xfrm>
        </p:spPr>
        <p:txBody>
          <a:bodyPr/>
          <a:lstStyle/>
          <a:p>
            <a:pPr marL="457200" indent="-457200">
              <a:buFont typeface="Arial" panose="020B0604020202020204" pitchFamily="34" charset="0"/>
              <a:buChar char="•"/>
            </a:pPr>
            <a:r>
              <a:rPr lang="en-US" dirty="0"/>
              <a:t>High-level API built in Python.</a:t>
            </a:r>
          </a:p>
          <a:p>
            <a:pPr marL="457200" indent="-457200">
              <a:buFont typeface="Arial" panose="020B0604020202020204" pitchFamily="34" charset="0"/>
              <a:buChar char="•"/>
            </a:pPr>
            <a:r>
              <a:rPr lang="en-US" dirty="0"/>
              <a:t>Focused on Neural Networks.</a:t>
            </a:r>
          </a:p>
          <a:p>
            <a:pPr marL="457200" indent="-457200">
              <a:buFont typeface="Arial" panose="020B0604020202020204" pitchFamily="34" charset="0"/>
              <a:buChar char="•"/>
            </a:pPr>
            <a:r>
              <a:rPr lang="en-US" dirty="0"/>
              <a:t>Runs seamlessly on CPU and GPU.</a:t>
            </a:r>
          </a:p>
          <a:p>
            <a:pPr marL="457200" indent="-457200">
              <a:buFont typeface="Arial" panose="020B0604020202020204" pitchFamily="34" charset="0"/>
              <a:buChar char="•"/>
            </a:pPr>
            <a:r>
              <a:rPr lang="en-US" dirty="0"/>
              <a:t>Runs on top of </a:t>
            </a:r>
            <a:r>
              <a:rPr lang="en-US" dirty="0" err="1"/>
              <a:t>Tensorflow</a:t>
            </a:r>
            <a:r>
              <a:rPr lang="en-US" dirty="0"/>
              <a:t>, CNTK or Theano.</a:t>
            </a:r>
          </a:p>
          <a:p>
            <a:pPr marL="457200" indent="-457200">
              <a:buFont typeface="Arial" panose="020B0604020202020204" pitchFamily="34" charset="0"/>
              <a:buChar char="•"/>
            </a:pPr>
            <a:r>
              <a:rPr lang="en-US" dirty="0"/>
              <a:t>Very intuitive and simple to use: building a net, training and testing is straightforward.</a:t>
            </a:r>
          </a:p>
          <a:p>
            <a:pPr marL="457200" indent="-457200">
              <a:buFont typeface="Arial" panose="020B0604020202020204" pitchFamily="34" charset="0"/>
              <a:buChar char="•"/>
            </a:pPr>
            <a:r>
              <a:rPr lang="en-US" dirty="0"/>
              <a:t>Developed with focus on fast experimentation.</a:t>
            </a:r>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54052A4E-DC8E-4E54-9E56-64CCC550ABBA}"/>
              </a:ext>
            </a:extLst>
          </p:cNvPr>
          <p:cNvSpPr>
            <a:spLocks noGrp="1"/>
          </p:cNvSpPr>
          <p:nvPr>
            <p:ph type="sldNum" sz="quarter" idx="12"/>
          </p:nvPr>
        </p:nvSpPr>
        <p:spPr/>
        <p:txBody>
          <a:bodyPr/>
          <a:lstStyle/>
          <a:p>
            <a:fld id="{AD29F1E6-0A42-6342-8A19-FA364A33AB30}" type="slidenum">
              <a:rPr lang="en-US" smtClean="0"/>
              <a:t>49</a:t>
            </a:fld>
            <a:endParaRPr lang="en-US"/>
          </a:p>
        </p:txBody>
      </p:sp>
      <p:pic>
        <p:nvPicPr>
          <p:cNvPr id="6" name="Picture 5">
            <a:extLst>
              <a:ext uri="{FF2B5EF4-FFF2-40B4-BE49-F238E27FC236}">
                <a16:creationId xmlns:a16="http://schemas.microsoft.com/office/drawing/2014/main" id="{594B5D98-BAC4-420E-9E7E-AC84AB08CD8F}"/>
              </a:ext>
            </a:extLst>
          </p:cNvPr>
          <p:cNvPicPr>
            <a:picLocks noChangeAspect="1"/>
          </p:cNvPicPr>
          <p:nvPr/>
        </p:nvPicPr>
        <p:blipFill>
          <a:blip r:embed="rId2"/>
          <a:stretch>
            <a:fillRect/>
          </a:stretch>
        </p:blipFill>
        <p:spPr>
          <a:xfrm>
            <a:off x="7116185" y="1342350"/>
            <a:ext cx="4872615" cy="1413059"/>
          </a:xfrm>
          <a:prstGeom prst="rect">
            <a:avLst/>
          </a:prstGeom>
        </p:spPr>
      </p:pic>
    </p:spTree>
    <p:extLst>
      <p:ext uri="{BB962C8B-B14F-4D97-AF65-F5344CB8AC3E}">
        <p14:creationId xmlns:p14="http://schemas.microsoft.com/office/powerpoint/2010/main" val="1680112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86D-A956-49B7-81E6-09024C9358D1}"/>
              </a:ext>
            </a:extLst>
          </p:cNvPr>
          <p:cNvSpPr>
            <a:spLocks noGrp="1"/>
          </p:cNvSpPr>
          <p:nvPr>
            <p:ph type="title"/>
          </p:nvPr>
        </p:nvSpPr>
        <p:spPr/>
        <p:txBody>
          <a:bodyPr/>
          <a:lstStyle/>
          <a:p>
            <a:r>
              <a:rPr lang="en-US" dirty="0"/>
              <a:t>Now what?</a:t>
            </a:r>
          </a:p>
        </p:txBody>
      </p:sp>
      <p:pic>
        <p:nvPicPr>
          <p:cNvPr id="6" name="Content Placeholder 5">
            <a:extLst>
              <a:ext uri="{FF2B5EF4-FFF2-40B4-BE49-F238E27FC236}">
                <a16:creationId xmlns:a16="http://schemas.microsoft.com/office/drawing/2014/main" id="{6A189582-F2EE-46C7-9FB7-DFE4F05F26F4}"/>
              </a:ext>
            </a:extLst>
          </p:cNvPr>
          <p:cNvPicPr>
            <a:picLocks noGrp="1" noChangeAspect="1"/>
          </p:cNvPicPr>
          <p:nvPr>
            <p:ph idx="1"/>
          </p:nvPr>
        </p:nvPicPr>
        <p:blipFill>
          <a:blip r:embed="rId2"/>
          <a:stretch>
            <a:fillRect/>
          </a:stretch>
        </p:blipFill>
        <p:spPr>
          <a:xfrm>
            <a:off x="962378" y="1943469"/>
            <a:ext cx="4571471" cy="3350031"/>
          </a:xfrm>
        </p:spPr>
      </p:pic>
      <p:sp>
        <p:nvSpPr>
          <p:cNvPr id="4" name="Slide Number Placeholder 3">
            <a:extLst>
              <a:ext uri="{FF2B5EF4-FFF2-40B4-BE49-F238E27FC236}">
                <a16:creationId xmlns:a16="http://schemas.microsoft.com/office/drawing/2014/main" id="{64BC8AD7-5EE8-40FE-83C8-EC5517CEFEED}"/>
              </a:ext>
            </a:extLst>
          </p:cNvPr>
          <p:cNvSpPr>
            <a:spLocks noGrp="1"/>
          </p:cNvSpPr>
          <p:nvPr>
            <p:ph type="sldNum" sz="quarter" idx="12"/>
          </p:nvPr>
        </p:nvSpPr>
        <p:spPr/>
        <p:txBody>
          <a:bodyPr/>
          <a:lstStyle/>
          <a:p>
            <a:fld id="{AD29F1E6-0A42-6342-8A19-FA364A33AB30}" type="slidenum">
              <a:rPr lang="en-US" smtClean="0"/>
              <a:t>5</a:t>
            </a:fld>
            <a:endParaRPr lang="en-US"/>
          </a:p>
        </p:txBody>
      </p:sp>
      <p:pic>
        <p:nvPicPr>
          <p:cNvPr id="8" name="Picture 7">
            <a:extLst>
              <a:ext uri="{FF2B5EF4-FFF2-40B4-BE49-F238E27FC236}">
                <a16:creationId xmlns:a16="http://schemas.microsoft.com/office/drawing/2014/main" id="{952B47DD-0259-4DA5-B451-1DBFA6A2BA6D}"/>
              </a:ext>
            </a:extLst>
          </p:cNvPr>
          <p:cNvPicPr>
            <a:picLocks noChangeAspect="1"/>
          </p:cNvPicPr>
          <p:nvPr/>
        </p:nvPicPr>
        <p:blipFill>
          <a:blip r:embed="rId3"/>
          <a:stretch>
            <a:fillRect/>
          </a:stretch>
        </p:blipFill>
        <p:spPr>
          <a:xfrm>
            <a:off x="6658153" y="1943469"/>
            <a:ext cx="4572000" cy="3350031"/>
          </a:xfrm>
          <a:prstGeom prst="rect">
            <a:avLst/>
          </a:prstGeom>
        </p:spPr>
      </p:pic>
      <p:sp>
        <p:nvSpPr>
          <p:cNvPr id="9" name="Rectangle 8">
            <a:extLst>
              <a:ext uri="{FF2B5EF4-FFF2-40B4-BE49-F238E27FC236}">
                <a16:creationId xmlns:a16="http://schemas.microsoft.com/office/drawing/2014/main" id="{02FA70D7-3066-443F-8A5D-31CE14BEF4B9}"/>
              </a:ext>
            </a:extLst>
          </p:cNvPr>
          <p:cNvSpPr/>
          <p:nvPr/>
        </p:nvSpPr>
        <p:spPr>
          <a:xfrm rot="14962048">
            <a:off x="4269670" y="1529475"/>
            <a:ext cx="667439" cy="1906841"/>
          </a:xfrm>
          <a:prstGeom prst="rect">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31000308-C493-4736-BF08-E6ED16297877}"/>
              </a:ext>
            </a:extLst>
          </p:cNvPr>
          <p:cNvSpPr/>
          <p:nvPr/>
        </p:nvSpPr>
        <p:spPr>
          <a:xfrm>
            <a:off x="4556771" y="4026599"/>
            <a:ext cx="539760" cy="1155516"/>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9617DCC-1F29-4054-A1B7-EFB07CC56C48}"/>
              </a:ext>
            </a:extLst>
          </p:cNvPr>
          <p:cNvSpPr/>
          <p:nvPr/>
        </p:nvSpPr>
        <p:spPr>
          <a:xfrm rot="400189">
            <a:off x="2256693" y="2657526"/>
            <a:ext cx="1835340" cy="870188"/>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5D8236C5-C6BD-4004-9E0E-565F0243AE16}"/>
              </a:ext>
            </a:extLst>
          </p:cNvPr>
          <p:cNvSpPr/>
          <p:nvPr/>
        </p:nvSpPr>
        <p:spPr>
          <a:xfrm>
            <a:off x="8048847" y="4113343"/>
            <a:ext cx="672675" cy="1151676"/>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CAAC8552-A23E-4873-A604-748C0EB3ACF7}"/>
              </a:ext>
            </a:extLst>
          </p:cNvPr>
          <p:cNvSpPr/>
          <p:nvPr/>
        </p:nvSpPr>
        <p:spPr>
          <a:xfrm rot="5005286">
            <a:off x="1803914" y="3366773"/>
            <a:ext cx="847285" cy="1939581"/>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728FA38F-E5BD-4FAE-940F-B13836EBF8BF}"/>
              </a:ext>
            </a:extLst>
          </p:cNvPr>
          <p:cNvSpPr/>
          <p:nvPr/>
        </p:nvSpPr>
        <p:spPr>
          <a:xfrm rot="5400000">
            <a:off x="7907794" y="3145094"/>
            <a:ext cx="765547" cy="1305792"/>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3A629FAE-9AB6-4DBC-A189-85563672E951}"/>
              </a:ext>
            </a:extLst>
          </p:cNvPr>
          <p:cNvSpPr/>
          <p:nvPr/>
        </p:nvSpPr>
        <p:spPr>
          <a:xfrm rot="5400000">
            <a:off x="7590174" y="3022900"/>
            <a:ext cx="303988" cy="297487"/>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DAEC4E03-FB22-47A4-B694-1350F6B41444}"/>
              </a:ext>
            </a:extLst>
          </p:cNvPr>
          <p:cNvSpPr/>
          <p:nvPr/>
        </p:nvSpPr>
        <p:spPr>
          <a:xfrm rot="5400000">
            <a:off x="8569528" y="2916696"/>
            <a:ext cx="303988" cy="297487"/>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084FD50-0C0C-425A-BFB6-7FD84392379B}"/>
              </a:ext>
            </a:extLst>
          </p:cNvPr>
          <p:cNvSpPr/>
          <p:nvPr/>
        </p:nvSpPr>
        <p:spPr>
          <a:xfrm rot="20306665">
            <a:off x="3228201" y="2997010"/>
            <a:ext cx="2373755" cy="1459640"/>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7CBC5855-AF08-40B0-BE44-ED6802A311CB}"/>
              </a:ext>
            </a:extLst>
          </p:cNvPr>
          <p:cNvCxnSpPr>
            <a:cxnSpLocks/>
          </p:cNvCxnSpPr>
          <p:nvPr/>
        </p:nvCxnSpPr>
        <p:spPr>
          <a:xfrm>
            <a:off x="1280160" y="1564500"/>
            <a:ext cx="1319642" cy="1280443"/>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BA980907-E867-4FE6-95F4-4479F793A639}"/>
              </a:ext>
            </a:extLst>
          </p:cNvPr>
          <p:cNvCxnSpPr>
            <a:cxnSpLocks/>
          </p:cNvCxnSpPr>
          <p:nvPr/>
        </p:nvCxnSpPr>
        <p:spPr>
          <a:xfrm>
            <a:off x="3683817" y="1652327"/>
            <a:ext cx="446872" cy="712669"/>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2153CC26-EF85-4722-87E0-519A22C9D262}"/>
              </a:ext>
            </a:extLst>
          </p:cNvPr>
          <p:cNvCxnSpPr>
            <a:cxnSpLocks/>
          </p:cNvCxnSpPr>
          <p:nvPr/>
        </p:nvCxnSpPr>
        <p:spPr>
          <a:xfrm flipV="1">
            <a:off x="1315343" y="4752369"/>
            <a:ext cx="837717" cy="93052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F8706AED-41F1-4ECC-AF8B-6D1035BE0CA1}"/>
              </a:ext>
            </a:extLst>
          </p:cNvPr>
          <p:cNvCxnSpPr>
            <a:cxnSpLocks/>
          </p:cNvCxnSpPr>
          <p:nvPr/>
        </p:nvCxnSpPr>
        <p:spPr>
          <a:xfrm flipV="1">
            <a:off x="2894019" y="4504348"/>
            <a:ext cx="1100600" cy="1457672"/>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7529AC76-73B7-4590-8E12-BAA189602D9A}"/>
              </a:ext>
            </a:extLst>
          </p:cNvPr>
          <p:cNvCxnSpPr>
            <a:cxnSpLocks/>
          </p:cNvCxnSpPr>
          <p:nvPr/>
        </p:nvCxnSpPr>
        <p:spPr>
          <a:xfrm flipV="1">
            <a:off x="4711441" y="5088665"/>
            <a:ext cx="0" cy="684181"/>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71A79E12-88C5-4571-A3F3-984F8ED5C158}"/>
              </a:ext>
            </a:extLst>
          </p:cNvPr>
          <p:cNvCxnSpPr>
            <a:cxnSpLocks/>
          </p:cNvCxnSpPr>
          <p:nvPr/>
        </p:nvCxnSpPr>
        <p:spPr>
          <a:xfrm flipV="1">
            <a:off x="7760096" y="5088664"/>
            <a:ext cx="385373" cy="684182"/>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A9FE2A85-1352-4818-8B63-5A0B8D21B6EC}"/>
              </a:ext>
            </a:extLst>
          </p:cNvPr>
          <p:cNvCxnSpPr>
            <a:cxnSpLocks/>
            <a:stCxn id="15" idx="2"/>
          </p:cNvCxnSpPr>
          <p:nvPr/>
        </p:nvCxnSpPr>
        <p:spPr>
          <a:xfrm flipV="1">
            <a:off x="7742168" y="1768225"/>
            <a:ext cx="252981" cy="1251425"/>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918DA4A2-747B-46C7-B5CB-DD1418EB7CBC}"/>
              </a:ext>
            </a:extLst>
          </p:cNvPr>
          <p:cNvCxnSpPr>
            <a:cxnSpLocks/>
            <a:endCxn id="44" idx="2"/>
          </p:cNvCxnSpPr>
          <p:nvPr/>
        </p:nvCxnSpPr>
        <p:spPr>
          <a:xfrm flipH="1" flipV="1">
            <a:off x="8400723" y="1721017"/>
            <a:ext cx="307504" cy="1233968"/>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3F1C5D0D-B4A0-4AE6-B591-72914DB575D4}"/>
              </a:ext>
            </a:extLst>
          </p:cNvPr>
          <p:cNvCxnSpPr>
            <a:cxnSpLocks/>
          </p:cNvCxnSpPr>
          <p:nvPr/>
        </p:nvCxnSpPr>
        <p:spPr>
          <a:xfrm flipV="1">
            <a:off x="8910533" y="1564500"/>
            <a:ext cx="830799" cy="2095320"/>
          </a:xfrm>
          <a:prstGeom prst="line">
            <a:avLst/>
          </a:prstGeom>
        </p:spPr>
        <p:style>
          <a:lnRef idx="2">
            <a:schemeClr val="accent2"/>
          </a:lnRef>
          <a:fillRef idx="0">
            <a:schemeClr val="accent2"/>
          </a:fillRef>
          <a:effectRef idx="1">
            <a:schemeClr val="accent2"/>
          </a:effectRef>
          <a:fontRef idx="minor">
            <a:schemeClr val="tx1"/>
          </a:fontRef>
        </p:style>
      </p:cxnSp>
      <p:sp>
        <p:nvSpPr>
          <p:cNvPr id="36" name="TextBox 35">
            <a:extLst>
              <a:ext uri="{FF2B5EF4-FFF2-40B4-BE49-F238E27FC236}">
                <a16:creationId xmlns:a16="http://schemas.microsoft.com/office/drawing/2014/main" id="{6DDA0A74-ECD8-4895-AF0F-99CFAB6AC910}"/>
              </a:ext>
            </a:extLst>
          </p:cNvPr>
          <p:cNvSpPr txBox="1"/>
          <p:nvPr/>
        </p:nvSpPr>
        <p:spPr>
          <a:xfrm>
            <a:off x="169604" y="852446"/>
            <a:ext cx="2227499" cy="738664"/>
          </a:xfrm>
          <a:prstGeom prst="rect">
            <a:avLst/>
          </a:prstGeom>
          <a:noFill/>
        </p:spPr>
        <p:txBody>
          <a:bodyPr wrap="square" rtlCol="0">
            <a:spAutoFit/>
          </a:bodyPr>
          <a:lstStyle/>
          <a:p>
            <a:r>
              <a:rPr lang="en-US" sz="1400" dirty="0"/>
              <a:t>Round, elongated head with orange or black beak, can be turned backwards</a:t>
            </a:r>
          </a:p>
        </p:txBody>
      </p:sp>
      <p:sp>
        <p:nvSpPr>
          <p:cNvPr id="37" name="TextBox 36">
            <a:extLst>
              <a:ext uri="{FF2B5EF4-FFF2-40B4-BE49-F238E27FC236}">
                <a16:creationId xmlns:a16="http://schemas.microsoft.com/office/drawing/2014/main" id="{109EA499-5F00-4DEF-9B65-106AC065819D}"/>
              </a:ext>
            </a:extLst>
          </p:cNvPr>
          <p:cNvSpPr txBox="1"/>
          <p:nvPr/>
        </p:nvSpPr>
        <p:spPr>
          <a:xfrm>
            <a:off x="2624683" y="919778"/>
            <a:ext cx="2227499" cy="738664"/>
          </a:xfrm>
          <a:prstGeom prst="rect">
            <a:avLst/>
          </a:prstGeom>
          <a:noFill/>
        </p:spPr>
        <p:txBody>
          <a:bodyPr wrap="square" rtlCol="0">
            <a:spAutoFit/>
          </a:bodyPr>
          <a:lstStyle/>
          <a:p>
            <a:r>
              <a:rPr lang="en-US" sz="1400" dirty="0"/>
              <a:t>Long white neck, can bend around, not necessarily straight</a:t>
            </a:r>
          </a:p>
        </p:txBody>
      </p:sp>
      <p:sp>
        <p:nvSpPr>
          <p:cNvPr id="39" name="TextBox 38">
            <a:extLst>
              <a:ext uri="{FF2B5EF4-FFF2-40B4-BE49-F238E27FC236}">
                <a16:creationId xmlns:a16="http://schemas.microsoft.com/office/drawing/2014/main" id="{ECD1BB7C-1240-4B7A-BE69-6A5E6E66AC1E}"/>
              </a:ext>
            </a:extLst>
          </p:cNvPr>
          <p:cNvSpPr txBox="1"/>
          <p:nvPr/>
        </p:nvSpPr>
        <p:spPr>
          <a:xfrm>
            <a:off x="349292" y="5683048"/>
            <a:ext cx="2227499" cy="738664"/>
          </a:xfrm>
          <a:prstGeom prst="rect">
            <a:avLst/>
          </a:prstGeom>
          <a:noFill/>
        </p:spPr>
        <p:txBody>
          <a:bodyPr wrap="square" rtlCol="0">
            <a:spAutoFit/>
          </a:bodyPr>
          <a:lstStyle/>
          <a:p>
            <a:r>
              <a:rPr lang="en-US" sz="1400" dirty="0"/>
              <a:t>White tail, generally far from the head, looks feathery</a:t>
            </a:r>
          </a:p>
        </p:txBody>
      </p:sp>
      <p:sp>
        <p:nvSpPr>
          <p:cNvPr id="40" name="TextBox 39">
            <a:extLst>
              <a:ext uri="{FF2B5EF4-FFF2-40B4-BE49-F238E27FC236}">
                <a16:creationId xmlns:a16="http://schemas.microsoft.com/office/drawing/2014/main" id="{0E189D23-12AF-4C2E-93F9-B2439BA218BF}"/>
              </a:ext>
            </a:extLst>
          </p:cNvPr>
          <p:cNvSpPr txBox="1"/>
          <p:nvPr/>
        </p:nvSpPr>
        <p:spPr>
          <a:xfrm>
            <a:off x="2156534" y="5995050"/>
            <a:ext cx="1838077" cy="738664"/>
          </a:xfrm>
          <a:prstGeom prst="rect">
            <a:avLst/>
          </a:prstGeom>
          <a:noFill/>
        </p:spPr>
        <p:txBody>
          <a:bodyPr wrap="square" rtlCol="0">
            <a:spAutoFit/>
          </a:bodyPr>
          <a:lstStyle/>
          <a:p>
            <a:r>
              <a:rPr lang="en-US" sz="1400" dirty="0"/>
              <a:t>White, oval shaped body, with or without wings visible</a:t>
            </a:r>
          </a:p>
        </p:txBody>
      </p:sp>
      <p:sp>
        <p:nvSpPr>
          <p:cNvPr id="42" name="TextBox 41">
            <a:extLst>
              <a:ext uri="{FF2B5EF4-FFF2-40B4-BE49-F238E27FC236}">
                <a16:creationId xmlns:a16="http://schemas.microsoft.com/office/drawing/2014/main" id="{4CBE2995-DFC9-48E0-8842-C46F6F6A6D5F}"/>
              </a:ext>
            </a:extLst>
          </p:cNvPr>
          <p:cNvSpPr txBox="1"/>
          <p:nvPr/>
        </p:nvSpPr>
        <p:spPr>
          <a:xfrm>
            <a:off x="4034994" y="5835764"/>
            <a:ext cx="1752092" cy="738664"/>
          </a:xfrm>
          <a:prstGeom prst="rect">
            <a:avLst/>
          </a:prstGeom>
          <a:noFill/>
        </p:spPr>
        <p:txBody>
          <a:bodyPr wrap="square" rtlCol="0">
            <a:spAutoFit/>
          </a:bodyPr>
          <a:lstStyle/>
          <a:p>
            <a:r>
              <a:rPr lang="en-US" sz="1400" dirty="0"/>
              <a:t>Black feet, under body, can have different shapes</a:t>
            </a:r>
          </a:p>
        </p:txBody>
      </p:sp>
      <p:sp>
        <p:nvSpPr>
          <p:cNvPr id="44" name="TextBox 43">
            <a:extLst>
              <a:ext uri="{FF2B5EF4-FFF2-40B4-BE49-F238E27FC236}">
                <a16:creationId xmlns:a16="http://schemas.microsoft.com/office/drawing/2014/main" id="{348C4AFE-15BA-4984-8F72-91E26FE4F4BF}"/>
              </a:ext>
            </a:extLst>
          </p:cNvPr>
          <p:cNvSpPr txBox="1"/>
          <p:nvPr/>
        </p:nvSpPr>
        <p:spPr>
          <a:xfrm>
            <a:off x="7524677" y="766910"/>
            <a:ext cx="1752092" cy="954107"/>
          </a:xfrm>
          <a:prstGeom prst="rect">
            <a:avLst/>
          </a:prstGeom>
          <a:noFill/>
        </p:spPr>
        <p:txBody>
          <a:bodyPr wrap="square" rtlCol="0">
            <a:spAutoFit/>
          </a:bodyPr>
          <a:lstStyle/>
          <a:p>
            <a:r>
              <a:rPr lang="en-US" sz="1400" dirty="0"/>
              <a:t>Small black circles, can be facing the camera, sometimes can see both</a:t>
            </a:r>
          </a:p>
        </p:txBody>
      </p:sp>
      <p:sp>
        <p:nvSpPr>
          <p:cNvPr id="47" name="TextBox 46">
            <a:extLst>
              <a:ext uri="{FF2B5EF4-FFF2-40B4-BE49-F238E27FC236}">
                <a16:creationId xmlns:a16="http://schemas.microsoft.com/office/drawing/2014/main" id="{E92E4D6C-5D37-4CF1-AC0B-2D0AC8E92D79}"/>
              </a:ext>
            </a:extLst>
          </p:cNvPr>
          <p:cNvSpPr txBox="1"/>
          <p:nvPr/>
        </p:nvSpPr>
        <p:spPr>
          <a:xfrm>
            <a:off x="9749555" y="919778"/>
            <a:ext cx="1752092" cy="954107"/>
          </a:xfrm>
          <a:prstGeom prst="rect">
            <a:avLst/>
          </a:prstGeom>
          <a:noFill/>
        </p:spPr>
        <p:txBody>
          <a:bodyPr wrap="square" rtlCol="0">
            <a:spAutoFit/>
          </a:bodyPr>
          <a:lstStyle/>
          <a:p>
            <a:r>
              <a:rPr lang="en-US" sz="1400" dirty="0"/>
              <a:t>Black triangular shaped form, on the head, can have different sizes</a:t>
            </a:r>
          </a:p>
        </p:txBody>
      </p:sp>
      <p:sp>
        <p:nvSpPr>
          <p:cNvPr id="48" name="TextBox 47">
            <a:extLst>
              <a:ext uri="{FF2B5EF4-FFF2-40B4-BE49-F238E27FC236}">
                <a16:creationId xmlns:a16="http://schemas.microsoft.com/office/drawing/2014/main" id="{1F9A8909-02FD-4130-A4E1-282F4C6A9A89}"/>
              </a:ext>
            </a:extLst>
          </p:cNvPr>
          <p:cNvSpPr txBox="1"/>
          <p:nvPr/>
        </p:nvSpPr>
        <p:spPr>
          <a:xfrm>
            <a:off x="7143843" y="5755793"/>
            <a:ext cx="2335817" cy="954107"/>
          </a:xfrm>
          <a:prstGeom prst="rect">
            <a:avLst/>
          </a:prstGeom>
          <a:noFill/>
        </p:spPr>
        <p:txBody>
          <a:bodyPr wrap="square" rtlCol="0">
            <a:spAutoFit/>
          </a:bodyPr>
          <a:lstStyle/>
          <a:p>
            <a:r>
              <a:rPr lang="en-US" sz="1400" dirty="0"/>
              <a:t>White elongated piece, can be squared or more triangular, can be obstructed sometimes</a:t>
            </a:r>
          </a:p>
        </p:txBody>
      </p:sp>
      <p:sp>
        <p:nvSpPr>
          <p:cNvPr id="49" name="TextBox 48">
            <a:extLst>
              <a:ext uri="{FF2B5EF4-FFF2-40B4-BE49-F238E27FC236}">
                <a16:creationId xmlns:a16="http://schemas.microsoft.com/office/drawing/2014/main" id="{6B2A2FA6-AB69-42A6-9335-DF14E98776E6}"/>
              </a:ext>
            </a:extLst>
          </p:cNvPr>
          <p:cNvSpPr txBox="1"/>
          <p:nvPr/>
        </p:nvSpPr>
        <p:spPr>
          <a:xfrm>
            <a:off x="10035466" y="5651098"/>
            <a:ext cx="1526001" cy="1015663"/>
          </a:xfrm>
          <a:prstGeom prst="rect">
            <a:avLst/>
          </a:prstGeom>
          <a:noFill/>
        </p:spPr>
        <p:txBody>
          <a:bodyPr wrap="square" rtlCol="0">
            <a:spAutoFit/>
          </a:bodyPr>
          <a:lstStyle/>
          <a:p>
            <a:r>
              <a:rPr lang="en-US" sz="2000" dirty="0">
                <a:solidFill>
                  <a:srgbClr val="C00000"/>
                </a:solidFill>
              </a:rPr>
              <a:t>Luckily, the color is consistent…</a:t>
            </a:r>
          </a:p>
        </p:txBody>
      </p:sp>
    </p:spTree>
    <p:extLst>
      <p:ext uri="{BB962C8B-B14F-4D97-AF65-F5344CB8AC3E}">
        <p14:creationId xmlns:p14="http://schemas.microsoft.com/office/powerpoint/2010/main" val="276644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par>
                                <p:cTn id="63" presetID="10"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10" presetClass="entr" presetSubtype="0" fill="hold"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500"/>
                                        <p:tgtEl>
                                          <p:spTgt spid="1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fade">
                                      <p:cBhvr>
                                        <p:cTn id="79" dur="500"/>
                                        <p:tgtEl>
                                          <p:spTgt spid="47"/>
                                        </p:tgtEl>
                                      </p:cBhvr>
                                    </p:animEffect>
                                  </p:childTnLst>
                                </p:cTn>
                              </p:par>
                              <p:par>
                                <p:cTn id="80" presetID="10" presetClass="entr" presetSubtype="0"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500"/>
                                        <p:tgtEl>
                                          <p:spTgt spid="1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500"/>
                                        <p:tgtEl>
                                          <p:spTgt spid="4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500"/>
                                        <p:tgtEl>
                                          <p:spTgt spid="12"/>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fade">
                                      <p:cBhvr>
                                        <p:cTn id="10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36" grpId="0"/>
      <p:bldP spid="37" grpId="0"/>
      <p:bldP spid="39" grpId="0"/>
      <p:bldP spid="40" grpId="0"/>
      <p:bldP spid="42" grpId="0"/>
      <p:bldP spid="44" grpId="0"/>
      <p:bldP spid="47" grpId="0"/>
      <p:bldP spid="48" grpId="0"/>
      <p:bldP spid="4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57FE7-6333-4855-900C-EEA4F8E69AE8}"/>
              </a:ext>
            </a:extLst>
          </p:cNvPr>
          <p:cNvSpPr>
            <a:spLocks noGrp="1"/>
          </p:cNvSpPr>
          <p:nvPr>
            <p:ph type="title"/>
          </p:nvPr>
        </p:nvSpPr>
        <p:spPr/>
        <p:txBody>
          <a:bodyPr/>
          <a:lstStyle/>
          <a:p>
            <a:r>
              <a:rPr lang="en-US" dirty="0" err="1"/>
              <a:t>Keras</a:t>
            </a:r>
            <a:r>
              <a:rPr lang="en-US" dirty="0"/>
              <a:t> Guiding principles</a:t>
            </a:r>
          </a:p>
        </p:txBody>
      </p:sp>
      <p:sp>
        <p:nvSpPr>
          <p:cNvPr id="3" name="Content Placeholder 2">
            <a:extLst>
              <a:ext uri="{FF2B5EF4-FFF2-40B4-BE49-F238E27FC236}">
                <a16:creationId xmlns:a16="http://schemas.microsoft.com/office/drawing/2014/main" id="{ACF67D3C-BA51-4510-9F9E-D2612ADB5B90}"/>
              </a:ext>
            </a:extLst>
          </p:cNvPr>
          <p:cNvSpPr>
            <a:spLocks noGrp="1"/>
          </p:cNvSpPr>
          <p:nvPr>
            <p:ph idx="1"/>
          </p:nvPr>
        </p:nvSpPr>
        <p:spPr>
          <a:xfrm>
            <a:off x="693395" y="1177758"/>
            <a:ext cx="10805210" cy="4770281"/>
          </a:xfrm>
        </p:spPr>
        <p:txBody>
          <a:bodyPr/>
          <a:lstStyle/>
          <a:p>
            <a:pPr marL="342900" indent="-342900">
              <a:buFont typeface="Arial" panose="020B0604020202020204" pitchFamily="34" charset="0"/>
              <a:buChar char="•"/>
            </a:pPr>
            <a:r>
              <a:rPr lang="en-US" sz="2400" b="1" dirty="0"/>
              <a:t>User friendliness: </a:t>
            </a:r>
            <a:r>
              <a:rPr lang="en-US" sz="2400" dirty="0"/>
              <a:t>designed for human beings. Focuses on good user experience. Consistent and simple APIs. Clear and actionable feedback upon error. </a:t>
            </a:r>
          </a:p>
          <a:p>
            <a:pPr marL="342900" indent="-342900">
              <a:buFont typeface="Arial" panose="020B0604020202020204" pitchFamily="34" charset="0"/>
              <a:buChar char="•"/>
            </a:pPr>
            <a:r>
              <a:rPr lang="en-US" sz="2400" b="1" dirty="0"/>
              <a:t>Modularity.</a:t>
            </a:r>
            <a:r>
              <a:rPr lang="en-US" sz="2400" dirty="0"/>
              <a:t> Model is sequence or graph of standalone blocks that can be connected to each other with as few restrictions as possible. Layers, losses, activations, regularizations, etc. are all modules that can be plugged in and out of a model easily.</a:t>
            </a:r>
          </a:p>
          <a:p>
            <a:pPr marL="342900" indent="-342900">
              <a:buFont typeface="Arial" panose="020B0604020202020204" pitchFamily="34" charset="0"/>
              <a:buChar char="•"/>
            </a:pPr>
            <a:r>
              <a:rPr lang="en-US" sz="2400" b="1" dirty="0"/>
              <a:t>Easy extensibility.</a:t>
            </a:r>
            <a:r>
              <a:rPr lang="en-US" sz="2400" dirty="0"/>
              <a:t> New modules are simple to add. Abundance of examples to adapt your </a:t>
            </a:r>
            <a:r>
              <a:rPr lang="en-US" sz="2400" dirty="0" err="1"/>
              <a:t>mdel</a:t>
            </a:r>
            <a:r>
              <a:rPr lang="en-US" sz="2400" dirty="0"/>
              <a:t> to new ideas.</a:t>
            </a:r>
          </a:p>
          <a:p>
            <a:pPr marL="342900" indent="-342900">
              <a:buFont typeface="Arial" panose="020B0604020202020204" pitchFamily="34" charset="0"/>
              <a:buChar char="•"/>
            </a:pPr>
            <a:r>
              <a:rPr lang="en-US" sz="2400" b="1" dirty="0"/>
              <a:t>Work with Python</a:t>
            </a:r>
            <a:r>
              <a:rPr lang="en-US" sz="2400" dirty="0"/>
              <a:t>. No separate models configuration files in a declarative format. Models are described in Python code, which is compact, easier to debug, and allows for ease of extensibility.</a:t>
            </a:r>
          </a:p>
          <a:p>
            <a:endParaRPr lang="en-US" dirty="0"/>
          </a:p>
        </p:txBody>
      </p:sp>
      <p:sp>
        <p:nvSpPr>
          <p:cNvPr id="4" name="Slide Number Placeholder 3">
            <a:extLst>
              <a:ext uri="{FF2B5EF4-FFF2-40B4-BE49-F238E27FC236}">
                <a16:creationId xmlns:a16="http://schemas.microsoft.com/office/drawing/2014/main" id="{487F9FDE-AC63-483B-91B0-898C95E148A3}"/>
              </a:ext>
            </a:extLst>
          </p:cNvPr>
          <p:cNvSpPr>
            <a:spLocks noGrp="1"/>
          </p:cNvSpPr>
          <p:nvPr>
            <p:ph type="sldNum" sz="quarter" idx="12"/>
          </p:nvPr>
        </p:nvSpPr>
        <p:spPr/>
        <p:txBody>
          <a:bodyPr/>
          <a:lstStyle/>
          <a:p>
            <a:fld id="{AD29F1E6-0A42-6342-8A19-FA364A33AB30}" type="slidenum">
              <a:rPr lang="en-US" smtClean="0"/>
              <a:t>50</a:t>
            </a:fld>
            <a:endParaRPr lang="en-US"/>
          </a:p>
        </p:txBody>
      </p:sp>
    </p:spTree>
    <p:extLst>
      <p:ext uri="{BB962C8B-B14F-4D97-AF65-F5344CB8AC3E}">
        <p14:creationId xmlns:p14="http://schemas.microsoft.com/office/powerpoint/2010/main" val="1447557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8155A-625B-4EE0-9CC8-569D951B124D}"/>
              </a:ext>
            </a:extLst>
          </p:cNvPr>
          <p:cNvSpPr>
            <a:spLocks noGrp="1"/>
          </p:cNvSpPr>
          <p:nvPr>
            <p:ph type="title"/>
          </p:nvPr>
        </p:nvSpPr>
        <p:spPr/>
        <p:txBody>
          <a:bodyPr/>
          <a:lstStyle/>
          <a:p>
            <a:r>
              <a:rPr lang="en-US" dirty="0"/>
              <a:t>Different ways to build our image classifier</a:t>
            </a:r>
          </a:p>
        </p:txBody>
      </p:sp>
      <p:sp>
        <p:nvSpPr>
          <p:cNvPr id="3" name="Content Placeholder 2">
            <a:extLst>
              <a:ext uri="{FF2B5EF4-FFF2-40B4-BE49-F238E27FC236}">
                <a16:creationId xmlns:a16="http://schemas.microsoft.com/office/drawing/2014/main" id="{29CBB6C1-6C82-406C-8B66-D9D9861BE564}"/>
              </a:ext>
            </a:extLst>
          </p:cNvPr>
          <p:cNvSpPr>
            <a:spLocks noGrp="1"/>
          </p:cNvSpPr>
          <p:nvPr>
            <p:ph idx="1"/>
          </p:nvPr>
        </p:nvSpPr>
        <p:spPr>
          <a:xfrm>
            <a:off x="349292" y="1177758"/>
            <a:ext cx="11493416" cy="4938957"/>
          </a:xfrm>
        </p:spPr>
        <p:txBody>
          <a:bodyPr/>
          <a:lstStyle/>
          <a:p>
            <a:r>
              <a:rPr lang="en-US" dirty="0"/>
              <a:t>Two ways of building models in </a:t>
            </a:r>
            <a:r>
              <a:rPr lang="en-US" dirty="0" err="1"/>
              <a:t>Keras</a:t>
            </a:r>
            <a:r>
              <a:rPr lang="en-US" dirty="0"/>
              <a:t>: Sequential  or Functional APIs.</a:t>
            </a:r>
          </a:p>
          <a:p>
            <a:pPr marL="457200" indent="-457200">
              <a:buFont typeface="Arial" panose="020B0604020202020204" pitchFamily="34" charset="0"/>
              <a:buChar char="•"/>
            </a:pPr>
            <a:r>
              <a:rPr lang="en-US" sz="2200" dirty="0"/>
              <a:t>Sequential: </a:t>
            </a:r>
          </a:p>
          <a:p>
            <a:pPr marL="1200120" lvl="1" indent="-457200">
              <a:buFont typeface="Arial" panose="020B0604020202020204" pitchFamily="34" charset="0"/>
              <a:buChar char="•"/>
            </a:pPr>
            <a:r>
              <a:rPr lang="en-US" sz="2200" dirty="0"/>
              <a:t>Create a model with </a:t>
            </a:r>
            <a:r>
              <a:rPr lang="en-US" sz="2200" i="1" dirty="0">
                <a:solidFill>
                  <a:srgbClr val="0070C0"/>
                </a:solidFill>
              </a:rPr>
              <a:t>model = Sequential()</a:t>
            </a:r>
          </a:p>
          <a:p>
            <a:pPr marL="1200120" lvl="1" indent="-457200">
              <a:buFont typeface="Arial" panose="020B0604020202020204" pitchFamily="34" charset="0"/>
              <a:buChar char="•"/>
            </a:pPr>
            <a:r>
              <a:rPr lang="en-US" sz="2200" dirty="0"/>
              <a:t>Add layers one after the other with </a:t>
            </a:r>
            <a:r>
              <a:rPr lang="en-US" sz="2200" i="1" dirty="0" err="1">
                <a:solidFill>
                  <a:srgbClr val="0070C0"/>
                </a:solidFill>
              </a:rPr>
              <a:t>model.add</a:t>
            </a:r>
            <a:r>
              <a:rPr lang="en-US" sz="2200" i="1" dirty="0">
                <a:solidFill>
                  <a:srgbClr val="0070C0"/>
                </a:solidFill>
              </a:rPr>
              <a:t>(layer)</a:t>
            </a:r>
          </a:p>
          <a:p>
            <a:pPr marL="1200120" lvl="1" indent="-457200">
              <a:buFont typeface="Arial" panose="020B0604020202020204" pitchFamily="34" charset="0"/>
              <a:buChar char="•"/>
            </a:pPr>
            <a:r>
              <a:rPr lang="en-US" sz="2200" dirty="0"/>
              <a:t>Simple to understand, but rigid and basic.</a:t>
            </a:r>
          </a:p>
          <a:p>
            <a:pPr marL="1200120" lvl="1" indent="-457200">
              <a:buFont typeface="Arial" panose="020B0604020202020204" pitchFamily="34" charset="0"/>
              <a:buChar char="•"/>
            </a:pPr>
            <a:r>
              <a:rPr lang="en-US" sz="2200" dirty="0"/>
              <a:t>Cannot create complex models that require parallel branches or </a:t>
            </a:r>
            <a:r>
              <a:rPr lang="en-US" sz="2200" dirty="0" err="1"/>
              <a:t>multipe</a:t>
            </a:r>
            <a:r>
              <a:rPr lang="en-US" sz="2200" dirty="0"/>
              <a:t> input/outputs</a:t>
            </a:r>
          </a:p>
          <a:p>
            <a:pPr marL="457200" indent="-457200">
              <a:buFont typeface="Arial" panose="020B0604020202020204" pitchFamily="34" charset="0"/>
              <a:buChar char="•"/>
            </a:pPr>
            <a:r>
              <a:rPr lang="en-US" sz="2200" dirty="0"/>
              <a:t>Functional:</a:t>
            </a:r>
          </a:p>
          <a:p>
            <a:pPr marL="1200120" lvl="1" indent="-457200">
              <a:buFont typeface="Arial" panose="020B0604020202020204" pitchFamily="34" charset="0"/>
              <a:buChar char="•"/>
            </a:pPr>
            <a:r>
              <a:rPr lang="en-US" sz="2200" dirty="0"/>
              <a:t>Main concept: A layer instance is callable (same as a model), outputs a tensor</a:t>
            </a:r>
          </a:p>
          <a:p>
            <a:pPr marL="1200120" lvl="1" indent="-457200">
              <a:buFont typeface="Arial" panose="020B0604020202020204" pitchFamily="34" charset="0"/>
              <a:buChar char="•"/>
            </a:pPr>
            <a:r>
              <a:rPr lang="en-US" sz="2200" dirty="0"/>
              <a:t>Connect layers one after the other with </a:t>
            </a:r>
            <a:r>
              <a:rPr lang="en-US" sz="2200" i="1" dirty="0" err="1">
                <a:solidFill>
                  <a:srgbClr val="0070C0"/>
                </a:solidFill>
              </a:rPr>
              <a:t>next_output</a:t>
            </a:r>
            <a:r>
              <a:rPr lang="en-US" sz="2200" i="1" dirty="0">
                <a:solidFill>
                  <a:srgbClr val="0070C0"/>
                </a:solidFill>
              </a:rPr>
              <a:t> = Layer(params)(</a:t>
            </a:r>
            <a:r>
              <a:rPr lang="en-US" sz="2200" i="1" dirty="0" err="1">
                <a:solidFill>
                  <a:srgbClr val="0070C0"/>
                </a:solidFill>
              </a:rPr>
              <a:t>previous_output</a:t>
            </a:r>
            <a:r>
              <a:rPr lang="en-US" sz="2200" i="1" dirty="0">
                <a:solidFill>
                  <a:srgbClr val="0070C0"/>
                </a:solidFill>
              </a:rPr>
              <a:t>) </a:t>
            </a:r>
          </a:p>
          <a:p>
            <a:pPr marL="1200120" lvl="1" indent="-457200">
              <a:buFont typeface="Arial" panose="020B0604020202020204" pitchFamily="34" charset="0"/>
              <a:buChar char="•"/>
            </a:pPr>
            <a:r>
              <a:rPr lang="en-US" sz="2200" dirty="0"/>
              <a:t>Build the final model by joining input an output with </a:t>
            </a:r>
            <a:r>
              <a:rPr lang="en-US" sz="2200" i="1" dirty="0">
                <a:solidFill>
                  <a:srgbClr val="0070C0"/>
                </a:solidFill>
              </a:rPr>
              <a:t>model = Model(in, out)</a:t>
            </a:r>
          </a:p>
          <a:p>
            <a:pPr marL="1200120" lvl="1" indent="-457200">
              <a:buFont typeface="Arial" panose="020B0604020202020204" pitchFamily="34" charset="0"/>
              <a:buChar char="•"/>
            </a:pPr>
            <a:r>
              <a:rPr lang="en-US" sz="2200" dirty="0" err="1"/>
              <a:t>Keras</a:t>
            </a:r>
            <a:r>
              <a:rPr lang="en-US" sz="2200" dirty="0"/>
              <a:t> builds computational graph in the background</a:t>
            </a:r>
          </a:p>
          <a:p>
            <a:pPr marL="1200120" lvl="1" indent="-457200">
              <a:buFont typeface="Arial" panose="020B0604020202020204" pitchFamily="34" charset="0"/>
              <a:buChar char="•"/>
            </a:pPr>
            <a:r>
              <a:rPr lang="en-US" sz="2200" dirty="0"/>
              <a:t>Very flexible, allows for multiple input/outputs, shared layers, residual connections, etc.</a:t>
            </a:r>
          </a:p>
        </p:txBody>
      </p:sp>
      <p:sp>
        <p:nvSpPr>
          <p:cNvPr id="4" name="Slide Number Placeholder 3">
            <a:extLst>
              <a:ext uri="{FF2B5EF4-FFF2-40B4-BE49-F238E27FC236}">
                <a16:creationId xmlns:a16="http://schemas.microsoft.com/office/drawing/2014/main" id="{CC2D8A61-59DD-459E-8E8D-5EA3CCA94928}"/>
              </a:ext>
            </a:extLst>
          </p:cNvPr>
          <p:cNvSpPr>
            <a:spLocks noGrp="1"/>
          </p:cNvSpPr>
          <p:nvPr>
            <p:ph type="sldNum" sz="quarter" idx="12"/>
          </p:nvPr>
        </p:nvSpPr>
        <p:spPr/>
        <p:txBody>
          <a:bodyPr/>
          <a:lstStyle/>
          <a:p>
            <a:fld id="{AD29F1E6-0A42-6342-8A19-FA364A33AB30}" type="slidenum">
              <a:rPr lang="en-US" smtClean="0"/>
              <a:t>51</a:t>
            </a:fld>
            <a:endParaRPr lang="en-US"/>
          </a:p>
        </p:txBody>
      </p:sp>
    </p:spTree>
    <p:extLst>
      <p:ext uri="{BB962C8B-B14F-4D97-AF65-F5344CB8AC3E}">
        <p14:creationId xmlns:p14="http://schemas.microsoft.com/office/powerpoint/2010/main" val="12280232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7DD15-1238-4CF9-82CE-DCA3BB1C830E}"/>
              </a:ext>
            </a:extLst>
          </p:cNvPr>
          <p:cNvSpPr>
            <a:spLocks noGrp="1"/>
          </p:cNvSpPr>
          <p:nvPr>
            <p:ph type="title"/>
          </p:nvPr>
        </p:nvSpPr>
        <p:spPr/>
        <p:txBody>
          <a:bodyPr/>
          <a:lstStyle/>
          <a:p>
            <a:r>
              <a:rPr lang="en-US" dirty="0"/>
              <a:t>Compiling and training a model</a:t>
            </a:r>
          </a:p>
        </p:txBody>
      </p:sp>
      <p:sp>
        <p:nvSpPr>
          <p:cNvPr id="3" name="Content Placeholder 2">
            <a:extLst>
              <a:ext uri="{FF2B5EF4-FFF2-40B4-BE49-F238E27FC236}">
                <a16:creationId xmlns:a16="http://schemas.microsoft.com/office/drawing/2014/main" id="{E5AFD2EA-D42B-41E0-B85D-378BCF624E6A}"/>
              </a:ext>
            </a:extLst>
          </p:cNvPr>
          <p:cNvSpPr>
            <a:spLocks noGrp="1"/>
          </p:cNvSpPr>
          <p:nvPr>
            <p:ph idx="1"/>
          </p:nvPr>
        </p:nvSpPr>
        <p:spPr>
          <a:xfrm>
            <a:off x="833415" y="1177758"/>
            <a:ext cx="10327008" cy="4921201"/>
          </a:xfrm>
        </p:spPr>
        <p:txBody>
          <a:bodyPr/>
          <a:lstStyle/>
          <a:p>
            <a:r>
              <a:rPr lang="en-US" sz="2000" dirty="0"/>
              <a:t>Once our model is built, we need to </a:t>
            </a:r>
            <a:r>
              <a:rPr lang="en-US" sz="2000" dirty="0">
                <a:solidFill>
                  <a:srgbClr val="C00000"/>
                </a:solidFill>
              </a:rPr>
              <a:t>compile it</a:t>
            </a:r>
            <a:r>
              <a:rPr lang="en-US" sz="2000" dirty="0"/>
              <a:t>. </a:t>
            </a:r>
          </a:p>
          <a:p>
            <a:r>
              <a:rPr lang="en-US" sz="2000" dirty="0"/>
              <a:t>Compilation in </a:t>
            </a:r>
            <a:r>
              <a:rPr lang="en-US" sz="2000" dirty="0" err="1"/>
              <a:t>Keras</a:t>
            </a:r>
            <a:r>
              <a:rPr lang="en-US" sz="2000" dirty="0"/>
              <a:t> links the model with its </a:t>
            </a:r>
            <a:r>
              <a:rPr lang="en-US" sz="2000" dirty="0">
                <a:solidFill>
                  <a:srgbClr val="C00000"/>
                </a:solidFill>
              </a:rPr>
              <a:t>loss function, optimizer and metrics to compute</a:t>
            </a:r>
            <a:r>
              <a:rPr lang="en-US" sz="2000" dirty="0"/>
              <a:t>.</a:t>
            </a:r>
          </a:p>
          <a:p>
            <a:r>
              <a:rPr lang="en-US" sz="2000" dirty="0"/>
              <a:t>Simple syntax:</a:t>
            </a:r>
          </a:p>
          <a:p>
            <a:endParaRPr lang="en-US" sz="2000" dirty="0"/>
          </a:p>
          <a:p>
            <a:endParaRPr lang="en-US" sz="2000" dirty="0"/>
          </a:p>
          <a:p>
            <a:endParaRPr lang="en-US" sz="2000" dirty="0"/>
          </a:p>
          <a:p>
            <a:r>
              <a:rPr lang="en-US" sz="2000" dirty="0"/>
              <a:t>Training a model is similar to </a:t>
            </a:r>
            <a:r>
              <a:rPr lang="en-US" sz="2000" dirty="0" err="1"/>
              <a:t>Sklearn</a:t>
            </a:r>
            <a:r>
              <a:rPr lang="en-US" sz="2000" dirty="0"/>
              <a:t>:</a:t>
            </a:r>
          </a:p>
          <a:p>
            <a:endParaRPr lang="en-US" sz="2400" dirty="0"/>
          </a:p>
          <a:p>
            <a:endParaRPr lang="en-US" sz="2400" dirty="0"/>
          </a:p>
          <a:p>
            <a:r>
              <a:rPr lang="en-US" sz="2400" dirty="0"/>
              <a:t>Evaluating and predicting is also simple:</a:t>
            </a:r>
          </a:p>
          <a:p>
            <a:endParaRPr lang="en-US" dirty="0"/>
          </a:p>
        </p:txBody>
      </p:sp>
      <p:sp>
        <p:nvSpPr>
          <p:cNvPr id="4" name="Slide Number Placeholder 3">
            <a:extLst>
              <a:ext uri="{FF2B5EF4-FFF2-40B4-BE49-F238E27FC236}">
                <a16:creationId xmlns:a16="http://schemas.microsoft.com/office/drawing/2014/main" id="{613735BF-7987-497E-AC3E-5C1C0798F6B5}"/>
              </a:ext>
            </a:extLst>
          </p:cNvPr>
          <p:cNvSpPr>
            <a:spLocks noGrp="1"/>
          </p:cNvSpPr>
          <p:nvPr>
            <p:ph type="sldNum" sz="quarter" idx="12"/>
          </p:nvPr>
        </p:nvSpPr>
        <p:spPr/>
        <p:txBody>
          <a:bodyPr/>
          <a:lstStyle/>
          <a:p>
            <a:fld id="{AD29F1E6-0A42-6342-8A19-FA364A33AB30}" type="slidenum">
              <a:rPr lang="en-US" smtClean="0"/>
              <a:t>52</a:t>
            </a:fld>
            <a:endParaRPr lang="en-US"/>
          </a:p>
        </p:txBody>
      </p:sp>
      <p:pic>
        <p:nvPicPr>
          <p:cNvPr id="6" name="Picture 5">
            <a:extLst>
              <a:ext uri="{FF2B5EF4-FFF2-40B4-BE49-F238E27FC236}">
                <a16:creationId xmlns:a16="http://schemas.microsoft.com/office/drawing/2014/main" id="{DC779BC1-C3F3-4DDA-BBD0-D917A976B2BE}"/>
              </a:ext>
            </a:extLst>
          </p:cNvPr>
          <p:cNvPicPr>
            <a:picLocks noChangeAspect="1"/>
          </p:cNvPicPr>
          <p:nvPr/>
        </p:nvPicPr>
        <p:blipFill>
          <a:blip r:embed="rId2"/>
          <a:stretch>
            <a:fillRect/>
          </a:stretch>
        </p:blipFill>
        <p:spPr>
          <a:xfrm>
            <a:off x="3677490" y="2389934"/>
            <a:ext cx="4837019" cy="775748"/>
          </a:xfrm>
          <a:prstGeom prst="rect">
            <a:avLst/>
          </a:prstGeom>
        </p:spPr>
      </p:pic>
      <p:pic>
        <p:nvPicPr>
          <p:cNvPr id="8" name="Picture 7">
            <a:extLst>
              <a:ext uri="{FF2B5EF4-FFF2-40B4-BE49-F238E27FC236}">
                <a16:creationId xmlns:a16="http://schemas.microsoft.com/office/drawing/2014/main" id="{E1E3E912-AE29-4F7E-9FB4-3013E550E71E}"/>
              </a:ext>
            </a:extLst>
          </p:cNvPr>
          <p:cNvPicPr>
            <a:picLocks noChangeAspect="1"/>
          </p:cNvPicPr>
          <p:nvPr/>
        </p:nvPicPr>
        <p:blipFill>
          <a:blip r:embed="rId3"/>
          <a:stretch>
            <a:fillRect/>
          </a:stretch>
        </p:blipFill>
        <p:spPr>
          <a:xfrm>
            <a:off x="1632513" y="2501341"/>
            <a:ext cx="8926971" cy="591189"/>
          </a:xfrm>
          <a:prstGeom prst="rect">
            <a:avLst/>
          </a:prstGeom>
        </p:spPr>
      </p:pic>
      <p:pic>
        <p:nvPicPr>
          <p:cNvPr id="10" name="Picture 9">
            <a:extLst>
              <a:ext uri="{FF2B5EF4-FFF2-40B4-BE49-F238E27FC236}">
                <a16:creationId xmlns:a16="http://schemas.microsoft.com/office/drawing/2014/main" id="{B3C2F0D5-95C3-453D-847C-0B340E47A79F}"/>
              </a:ext>
            </a:extLst>
          </p:cNvPr>
          <p:cNvPicPr>
            <a:picLocks noChangeAspect="1"/>
          </p:cNvPicPr>
          <p:nvPr/>
        </p:nvPicPr>
        <p:blipFill>
          <a:blip r:embed="rId4"/>
          <a:stretch>
            <a:fillRect/>
          </a:stretch>
        </p:blipFill>
        <p:spPr>
          <a:xfrm>
            <a:off x="1772386" y="3886064"/>
            <a:ext cx="8449063" cy="591189"/>
          </a:xfrm>
          <a:prstGeom prst="rect">
            <a:avLst/>
          </a:prstGeom>
        </p:spPr>
      </p:pic>
      <p:pic>
        <p:nvPicPr>
          <p:cNvPr id="12" name="Picture 11">
            <a:extLst>
              <a:ext uri="{FF2B5EF4-FFF2-40B4-BE49-F238E27FC236}">
                <a16:creationId xmlns:a16="http://schemas.microsoft.com/office/drawing/2014/main" id="{15B2CA1B-F603-40D1-97A3-5E330EB3B652}"/>
              </a:ext>
            </a:extLst>
          </p:cNvPr>
          <p:cNvPicPr>
            <a:picLocks noChangeAspect="1"/>
          </p:cNvPicPr>
          <p:nvPr/>
        </p:nvPicPr>
        <p:blipFill>
          <a:blip r:embed="rId5"/>
          <a:stretch>
            <a:fillRect/>
          </a:stretch>
        </p:blipFill>
        <p:spPr>
          <a:xfrm>
            <a:off x="2265435" y="5255849"/>
            <a:ext cx="7661129" cy="403217"/>
          </a:xfrm>
          <a:prstGeom prst="rect">
            <a:avLst/>
          </a:prstGeom>
        </p:spPr>
      </p:pic>
      <p:pic>
        <p:nvPicPr>
          <p:cNvPr id="14" name="Picture 13">
            <a:extLst>
              <a:ext uri="{FF2B5EF4-FFF2-40B4-BE49-F238E27FC236}">
                <a16:creationId xmlns:a16="http://schemas.microsoft.com/office/drawing/2014/main" id="{41C5D400-7A64-4023-8AE5-EDCA923A943C}"/>
              </a:ext>
            </a:extLst>
          </p:cNvPr>
          <p:cNvPicPr>
            <a:picLocks noChangeAspect="1"/>
          </p:cNvPicPr>
          <p:nvPr/>
        </p:nvPicPr>
        <p:blipFill>
          <a:blip r:embed="rId6"/>
          <a:stretch>
            <a:fillRect/>
          </a:stretch>
        </p:blipFill>
        <p:spPr>
          <a:xfrm>
            <a:off x="3143104" y="5791901"/>
            <a:ext cx="5707625" cy="423768"/>
          </a:xfrm>
          <a:prstGeom prst="rect">
            <a:avLst/>
          </a:prstGeom>
        </p:spPr>
      </p:pic>
    </p:spTree>
    <p:extLst>
      <p:ext uri="{BB962C8B-B14F-4D97-AF65-F5344CB8AC3E}">
        <p14:creationId xmlns:p14="http://schemas.microsoft.com/office/powerpoint/2010/main" val="185053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219085C-C50B-4A4C-A7C4-4583E8FEA1B3}"/>
              </a:ext>
            </a:extLst>
          </p:cNvPr>
          <p:cNvSpPr>
            <a:spLocks noGrp="1"/>
          </p:cNvSpPr>
          <p:nvPr>
            <p:ph type="title"/>
          </p:nvPr>
        </p:nvSpPr>
        <p:spPr>
          <a:xfrm>
            <a:off x="963084" y="2747962"/>
            <a:ext cx="10363200" cy="1362076"/>
          </a:xfrm>
        </p:spPr>
        <p:txBody>
          <a:bodyPr/>
          <a:lstStyle/>
          <a:p>
            <a:r>
              <a:rPr lang="en-US" dirty="0"/>
              <a:t>Evolution of CNN</a:t>
            </a:r>
            <a:r>
              <a:rPr lang="en-US" sz="2800" dirty="0"/>
              <a:t>s</a:t>
            </a:r>
            <a:endParaRPr lang="en-US" dirty="0"/>
          </a:p>
        </p:txBody>
      </p:sp>
      <p:sp>
        <p:nvSpPr>
          <p:cNvPr id="10" name="Text Placeholder 9">
            <a:extLst>
              <a:ext uri="{FF2B5EF4-FFF2-40B4-BE49-F238E27FC236}">
                <a16:creationId xmlns:a16="http://schemas.microsoft.com/office/drawing/2014/main" id="{ED5CAEDA-E0E0-41DB-8A59-5198DB489BB4}"/>
              </a:ext>
            </a:extLst>
          </p:cNvPr>
          <p:cNvSpPr>
            <a:spLocks noGrp="1"/>
          </p:cNvSpPr>
          <p:nvPr>
            <p:ph type="body" idx="1"/>
          </p:nvPr>
        </p:nvSpPr>
        <p:spPr>
          <a:xfrm>
            <a:off x="963084" y="3429000"/>
            <a:ext cx="10363200" cy="387093"/>
          </a:xfrm>
        </p:spPr>
        <p:txBody>
          <a:bodyPr/>
          <a:lstStyle/>
          <a:p>
            <a:r>
              <a:rPr lang="en-US" dirty="0"/>
              <a:t>A bit of history</a:t>
            </a:r>
          </a:p>
        </p:txBody>
      </p:sp>
      <p:sp>
        <p:nvSpPr>
          <p:cNvPr id="4" name="Slide Number Placeholder 3">
            <a:extLst>
              <a:ext uri="{FF2B5EF4-FFF2-40B4-BE49-F238E27FC236}">
                <a16:creationId xmlns:a16="http://schemas.microsoft.com/office/drawing/2014/main" id="{6827F5ED-5D5E-4934-B2EA-54F80229D5DA}"/>
              </a:ext>
            </a:extLst>
          </p:cNvPr>
          <p:cNvSpPr>
            <a:spLocks noGrp="1"/>
          </p:cNvSpPr>
          <p:nvPr>
            <p:ph type="sldNum" sz="quarter" idx="12"/>
          </p:nvPr>
        </p:nvSpPr>
        <p:spPr/>
        <p:txBody>
          <a:bodyPr/>
          <a:lstStyle/>
          <a:p>
            <a:fld id="{AD29F1E6-0A42-6342-8A19-FA364A33AB30}" type="slidenum">
              <a:rPr lang="en-US" smtClean="0"/>
              <a:t>53</a:t>
            </a:fld>
            <a:endParaRPr lang="en-US"/>
          </a:p>
        </p:txBody>
      </p:sp>
    </p:spTree>
    <p:extLst>
      <p:ext uri="{BB962C8B-B14F-4D97-AF65-F5344CB8AC3E}">
        <p14:creationId xmlns:p14="http://schemas.microsoft.com/office/powerpoint/2010/main" val="9821827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4A6A1-0AA7-4851-805C-65C3F6CAE7A6}"/>
              </a:ext>
            </a:extLst>
          </p:cNvPr>
          <p:cNvSpPr>
            <a:spLocks noGrp="1"/>
          </p:cNvSpPr>
          <p:nvPr>
            <p:ph type="title"/>
          </p:nvPr>
        </p:nvSpPr>
        <p:spPr/>
        <p:txBody>
          <a:bodyPr/>
          <a:lstStyle/>
          <a:p>
            <a:r>
              <a:rPr lang="en-US" dirty="0"/>
              <a:t>Initial ideas</a:t>
            </a:r>
          </a:p>
        </p:txBody>
      </p:sp>
      <p:sp>
        <p:nvSpPr>
          <p:cNvPr id="3" name="Content Placeholder 2">
            <a:extLst>
              <a:ext uri="{FF2B5EF4-FFF2-40B4-BE49-F238E27FC236}">
                <a16:creationId xmlns:a16="http://schemas.microsoft.com/office/drawing/2014/main" id="{86890EF4-A516-4F14-B181-9542FDDA0B1F}"/>
              </a:ext>
            </a:extLst>
          </p:cNvPr>
          <p:cNvSpPr>
            <a:spLocks noGrp="1"/>
          </p:cNvSpPr>
          <p:nvPr>
            <p:ph idx="1"/>
          </p:nvPr>
        </p:nvSpPr>
        <p:spPr>
          <a:xfrm>
            <a:off x="833415" y="1002446"/>
            <a:ext cx="10327008" cy="4317518"/>
          </a:xfrm>
        </p:spPr>
        <p:txBody>
          <a:bodyPr/>
          <a:lstStyle/>
          <a:p>
            <a:pPr marL="457200" indent="-457200">
              <a:buFont typeface="Arial" panose="020B0604020202020204" pitchFamily="34" charset="0"/>
              <a:buChar char="•"/>
            </a:pPr>
            <a:r>
              <a:rPr lang="en-US" sz="2400" dirty="0"/>
              <a:t>The first piece of research proposing something similar to a Convolutional Neural Network	was authored by </a:t>
            </a:r>
            <a:r>
              <a:rPr lang="en-US" sz="2400" dirty="0" err="1"/>
              <a:t>Kunihiko</a:t>
            </a:r>
            <a:r>
              <a:rPr lang="en-US" sz="2400" dirty="0"/>
              <a:t> Fukushima in 1980, and was called the NeoCognitron</a:t>
            </a:r>
            <a:r>
              <a:rPr lang="en-US" sz="2400" baseline="30000" dirty="0"/>
              <a:t>1</a:t>
            </a:r>
            <a:r>
              <a:rPr lang="en-US" sz="2400" dirty="0"/>
              <a:t>.</a:t>
            </a:r>
          </a:p>
          <a:p>
            <a:pPr marL="457200" indent="-457200">
              <a:buFont typeface="Arial" panose="020B0604020202020204" pitchFamily="34" charset="0"/>
              <a:buChar char="•"/>
            </a:pPr>
            <a:r>
              <a:rPr lang="en-US" sz="2400" dirty="0"/>
              <a:t>Inspired by discoveries on visual cortex of mammals.</a:t>
            </a:r>
          </a:p>
          <a:p>
            <a:pPr marL="457200" indent="-457200">
              <a:buFont typeface="Arial" panose="020B0604020202020204" pitchFamily="34" charset="0"/>
              <a:buChar char="•"/>
            </a:pPr>
            <a:r>
              <a:rPr lang="en-US" sz="2400" dirty="0"/>
              <a:t>Fukushima applied the </a:t>
            </a:r>
            <a:r>
              <a:rPr lang="en-US" sz="2400" dirty="0" err="1"/>
              <a:t>NeoCognitron</a:t>
            </a:r>
            <a:r>
              <a:rPr lang="en-US" sz="2400" dirty="0"/>
              <a:t> to hand-written character recognition.</a:t>
            </a:r>
          </a:p>
          <a:p>
            <a:pPr marL="457200" indent="-457200">
              <a:buFont typeface="Arial" panose="020B0604020202020204" pitchFamily="34" charset="0"/>
              <a:buChar char="•"/>
            </a:pPr>
            <a:r>
              <a:rPr lang="en-US" sz="2400" dirty="0"/>
              <a:t>End of the 80’s: several papers advancing the field</a:t>
            </a:r>
          </a:p>
          <a:p>
            <a:pPr marL="1200120" lvl="1" indent="-457200">
              <a:buFont typeface="Arial" panose="020B0604020202020204" pitchFamily="34" charset="0"/>
              <a:buChar char="•"/>
            </a:pPr>
            <a:r>
              <a:rPr lang="en-US" sz="2000" dirty="0"/>
              <a:t>Backpropagation published in French by Yann </a:t>
            </a:r>
            <a:r>
              <a:rPr lang="en-US" sz="2000" dirty="0" err="1"/>
              <a:t>LeCun</a:t>
            </a:r>
            <a:r>
              <a:rPr lang="en-US" sz="2000" dirty="0"/>
              <a:t> in 1985 (independently discovered by other researchers as well)</a:t>
            </a:r>
          </a:p>
          <a:p>
            <a:pPr marL="1200120" lvl="1" indent="-457200">
              <a:buFont typeface="Arial" panose="020B0604020202020204" pitchFamily="34" charset="0"/>
              <a:buChar char="•"/>
            </a:pPr>
            <a:r>
              <a:rPr lang="en-US" sz="2000" dirty="0"/>
              <a:t>TDNN by </a:t>
            </a:r>
            <a:r>
              <a:rPr lang="en-US" sz="2000" dirty="0" err="1"/>
              <a:t>Waiber</a:t>
            </a:r>
            <a:r>
              <a:rPr lang="en-US" sz="2000" dirty="0"/>
              <a:t> et al., 1989 - Convolutional-like network trained with backprop.</a:t>
            </a:r>
          </a:p>
          <a:p>
            <a:pPr marL="1200120" lvl="1" indent="-457200">
              <a:buFont typeface="Arial" panose="020B0604020202020204" pitchFamily="34" charset="0"/>
              <a:buChar char="•"/>
            </a:pPr>
            <a:r>
              <a:rPr lang="en-US" sz="2000" dirty="0"/>
              <a:t>Backpropagation applied to handwritten zip code recognition by </a:t>
            </a:r>
            <a:r>
              <a:rPr lang="en-US" sz="2000" dirty="0" err="1"/>
              <a:t>LeCun</a:t>
            </a:r>
            <a:r>
              <a:rPr lang="en-US" sz="2000" dirty="0"/>
              <a:t> et al., 1989</a:t>
            </a:r>
          </a:p>
          <a:p>
            <a:pPr marL="1200120" lvl="1" indent="-457200">
              <a:buFont typeface="Arial" panose="020B0604020202020204" pitchFamily="34" charset="0"/>
              <a:buChar char="•"/>
            </a:pPr>
            <a:endParaRPr lang="en-US" sz="2200" dirty="0"/>
          </a:p>
          <a:p>
            <a:pPr marL="1200120"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A5487D17-7B30-4720-8F0F-8AA06FCC44F9}"/>
              </a:ext>
            </a:extLst>
          </p:cNvPr>
          <p:cNvSpPr>
            <a:spLocks noGrp="1"/>
          </p:cNvSpPr>
          <p:nvPr>
            <p:ph type="sldNum" sz="quarter" idx="12"/>
          </p:nvPr>
        </p:nvSpPr>
        <p:spPr/>
        <p:txBody>
          <a:bodyPr/>
          <a:lstStyle/>
          <a:p>
            <a:fld id="{AD29F1E6-0A42-6342-8A19-FA364A33AB30}" type="slidenum">
              <a:rPr lang="en-US" smtClean="0"/>
              <a:t>54</a:t>
            </a:fld>
            <a:endParaRPr lang="en-US"/>
          </a:p>
        </p:txBody>
      </p:sp>
      <p:sp>
        <p:nvSpPr>
          <p:cNvPr id="5" name="TextBox 4">
            <a:extLst>
              <a:ext uri="{FF2B5EF4-FFF2-40B4-BE49-F238E27FC236}">
                <a16:creationId xmlns:a16="http://schemas.microsoft.com/office/drawing/2014/main" id="{EB516FBD-309B-41C9-AAC0-402EF5302BCE}"/>
              </a:ext>
            </a:extLst>
          </p:cNvPr>
          <p:cNvSpPr txBox="1"/>
          <p:nvPr/>
        </p:nvSpPr>
        <p:spPr>
          <a:xfrm>
            <a:off x="833415" y="5759689"/>
            <a:ext cx="10653204" cy="523220"/>
          </a:xfrm>
          <a:prstGeom prst="rect">
            <a:avLst/>
          </a:prstGeom>
          <a:noFill/>
        </p:spPr>
        <p:txBody>
          <a:bodyPr wrap="square" rtlCol="0">
            <a:spAutoFit/>
          </a:bodyPr>
          <a:lstStyle/>
          <a:p>
            <a:r>
              <a:rPr lang="en-US" sz="1400" baseline="30000" dirty="0"/>
              <a:t>1 </a:t>
            </a:r>
            <a:r>
              <a:rPr lang="en-US" sz="1400" dirty="0"/>
              <a:t>K. Fukushima. </a:t>
            </a:r>
            <a:r>
              <a:rPr lang="en-US" sz="1400" dirty="0" err="1"/>
              <a:t>Neocognitron</a:t>
            </a:r>
            <a:r>
              <a:rPr lang="en-US" sz="1400" dirty="0"/>
              <a:t>: A self-organizing neural network model for a mechanism of pattern recognition unaffected by shift in position. Biological Cybernetics, 36(4): 93-202, 1980.</a:t>
            </a:r>
          </a:p>
        </p:txBody>
      </p:sp>
      <p:cxnSp>
        <p:nvCxnSpPr>
          <p:cNvPr id="7" name="Straight Connector 6">
            <a:extLst>
              <a:ext uri="{FF2B5EF4-FFF2-40B4-BE49-F238E27FC236}">
                <a16:creationId xmlns:a16="http://schemas.microsoft.com/office/drawing/2014/main" id="{32FDE421-FB76-4705-AA04-DF1D2DEB4899}"/>
              </a:ext>
            </a:extLst>
          </p:cNvPr>
          <p:cNvCxnSpPr/>
          <p:nvPr/>
        </p:nvCxnSpPr>
        <p:spPr>
          <a:xfrm>
            <a:off x="349292" y="5680242"/>
            <a:ext cx="1156454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319457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B18C7-151B-488C-8D4A-5D7157FB8958}"/>
              </a:ext>
            </a:extLst>
          </p:cNvPr>
          <p:cNvSpPr>
            <a:spLocks noGrp="1"/>
          </p:cNvSpPr>
          <p:nvPr>
            <p:ph type="title"/>
          </p:nvPr>
        </p:nvSpPr>
        <p:spPr/>
        <p:txBody>
          <a:bodyPr/>
          <a:lstStyle/>
          <a:p>
            <a:r>
              <a:rPr lang="en-US" dirty="0" err="1"/>
              <a:t>LeNet</a:t>
            </a:r>
            <a:endParaRPr lang="en-US" dirty="0"/>
          </a:p>
        </p:txBody>
      </p:sp>
      <p:sp>
        <p:nvSpPr>
          <p:cNvPr id="3" name="Content Placeholder 2">
            <a:extLst>
              <a:ext uri="{FF2B5EF4-FFF2-40B4-BE49-F238E27FC236}">
                <a16:creationId xmlns:a16="http://schemas.microsoft.com/office/drawing/2014/main" id="{59541FE4-5572-417E-A6FD-74C734C3F990}"/>
              </a:ext>
            </a:extLst>
          </p:cNvPr>
          <p:cNvSpPr>
            <a:spLocks noGrp="1"/>
          </p:cNvSpPr>
          <p:nvPr>
            <p:ph idx="1"/>
          </p:nvPr>
        </p:nvSpPr>
        <p:spPr/>
        <p:txBody>
          <a:bodyPr/>
          <a:lstStyle/>
          <a:p>
            <a:pPr marL="457200" indent="-457200">
              <a:buFont typeface="Arial" panose="020B0604020202020204" pitchFamily="34" charset="0"/>
              <a:buChar char="•"/>
            </a:pPr>
            <a:r>
              <a:rPr lang="en-US" sz="2400" dirty="0"/>
              <a:t>November 1998: </a:t>
            </a:r>
            <a:r>
              <a:rPr lang="en-US" sz="2400" dirty="0" err="1"/>
              <a:t>LeCun</a:t>
            </a:r>
            <a:r>
              <a:rPr lang="en-US" sz="2400" dirty="0"/>
              <a:t> publishes one of his most recognized papers describing a “modern” CNN architecture for document recognition, called LeNet</a:t>
            </a:r>
            <a:r>
              <a:rPr lang="en-US" sz="2400" baseline="30000" dirty="0"/>
              <a:t>1</a:t>
            </a:r>
            <a:r>
              <a:rPr lang="en-US" sz="2400" dirty="0"/>
              <a:t>. </a:t>
            </a:r>
          </a:p>
          <a:p>
            <a:pPr marL="457200" indent="-457200">
              <a:buFont typeface="Arial" panose="020B0604020202020204" pitchFamily="34" charset="0"/>
              <a:buChar char="•"/>
            </a:pPr>
            <a:r>
              <a:rPr lang="en-US" sz="2400" dirty="0"/>
              <a:t>Not his first iteration, this was in fact LeNet-5, but this paper is the commonly cited publication when talking about </a:t>
            </a:r>
            <a:r>
              <a:rPr lang="en-US" sz="2400" dirty="0" err="1"/>
              <a:t>LeNet</a:t>
            </a:r>
            <a:r>
              <a:rPr lang="en-US" sz="2400" dirty="0"/>
              <a:t>.</a:t>
            </a:r>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9106C9ED-EED9-4A22-8E10-0F8BD147109C}"/>
              </a:ext>
            </a:extLst>
          </p:cNvPr>
          <p:cNvSpPr>
            <a:spLocks noGrp="1"/>
          </p:cNvSpPr>
          <p:nvPr>
            <p:ph type="sldNum" sz="quarter" idx="12"/>
          </p:nvPr>
        </p:nvSpPr>
        <p:spPr/>
        <p:txBody>
          <a:bodyPr/>
          <a:lstStyle/>
          <a:p>
            <a:fld id="{AD29F1E6-0A42-6342-8A19-FA364A33AB30}" type="slidenum">
              <a:rPr lang="en-US" smtClean="0"/>
              <a:t>55</a:t>
            </a:fld>
            <a:endParaRPr lang="en-US"/>
          </a:p>
        </p:txBody>
      </p:sp>
      <p:pic>
        <p:nvPicPr>
          <p:cNvPr id="6" name="Picture 5">
            <a:extLst>
              <a:ext uri="{FF2B5EF4-FFF2-40B4-BE49-F238E27FC236}">
                <a16:creationId xmlns:a16="http://schemas.microsoft.com/office/drawing/2014/main" id="{496E2A27-332F-4884-B88B-D9A3FF3E8029}"/>
              </a:ext>
            </a:extLst>
          </p:cNvPr>
          <p:cNvPicPr>
            <a:picLocks noChangeAspect="1"/>
          </p:cNvPicPr>
          <p:nvPr/>
        </p:nvPicPr>
        <p:blipFill>
          <a:blip r:embed="rId2"/>
          <a:stretch>
            <a:fillRect/>
          </a:stretch>
        </p:blipFill>
        <p:spPr>
          <a:xfrm>
            <a:off x="2079812" y="3375147"/>
            <a:ext cx="7860270" cy="2173365"/>
          </a:xfrm>
          <a:prstGeom prst="rect">
            <a:avLst/>
          </a:prstGeom>
        </p:spPr>
      </p:pic>
      <p:sp>
        <p:nvSpPr>
          <p:cNvPr id="7" name="TextBox 6">
            <a:extLst>
              <a:ext uri="{FF2B5EF4-FFF2-40B4-BE49-F238E27FC236}">
                <a16:creationId xmlns:a16="http://schemas.microsoft.com/office/drawing/2014/main" id="{D88CD323-F6D0-407C-8D4A-1BF1DDE9E72E}"/>
              </a:ext>
            </a:extLst>
          </p:cNvPr>
          <p:cNvSpPr txBox="1"/>
          <p:nvPr/>
        </p:nvSpPr>
        <p:spPr>
          <a:xfrm>
            <a:off x="833415" y="6038914"/>
            <a:ext cx="10653204" cy="307777"/>
          </a:xfrm>
          <a:prstGeom prst="rect">
            <a:avLst/>
          </a:prstGeom>
          <a:noFill/>
        </p:spPr>
        <p:txBody>
          <a:bodyPr wrap="square" rtlCol="0">
            <a:spAutoFit/>
          </a:bodyPr>
          <a:lstStyle/>
          <a:p>
            <a:r>
              <a:rPr lang="en-US" sz="1400" baseline="30000" dirty="0"/>
              <a:t>1 </a:t>
            </a:r>
            <a:r>
              <a:rPr lang="en-US" sz="1400" dirty="0" err="1"/>
              <a:t>LeCun</a:t>
            </a:r>
            <a:r>
              <a:rPr lang="en-US" sz="1400" dirty="0"/>
              <a:t>, Yann, et al. "Gradient-based learning applied to document recognition." </a:t>
            </a:r>
            <a:r>
              <a:rPr lang="en-US" sz="1400" i="1" dirty="0"/>
              <a:t>Proceedings of the IEEE</a:t>
            </a:r>
            <a:r>
              <a:rPr lang="en-US" sz="1400" dirty="0"/>
              <a:t> 86.11 (1998): 2278-2324.</a:t>
            </a:r>
          </a:p>
        </p:txBody>
      </p:sp>
      <p:cxnSp>
        <p:nvCxnSpPr>
          <p:cNvPr id="8" name="Straight Connector 7">
            <a:extLst>
              <a:ext uri="{FF2B5EF4-FFF2-40B4-BE49-F238E27FC236}">
                <a16:creationId xmlns:a16="http://schemas.microsoft.com/office/drawing/2014/main" id="{7C6C400F-38C5-48E1-946B-D4F8402C7749}"/>
              </a:ext>
            </a:extLst>
          </p:cNvPr>
          <p:cNvCxnSpPr/>
          <p:nvPr/>
        </p:nvCxnSpPr>
        <p:spPr>
          <a:xfrm>
            <a:off x="349292" y="6017589"/>
            <a:ext cx="1156454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716898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6BFDB-48C4-4E72-9421-627D16B32024}"/>
              </a:ext>
            </a:extLst>
          </p:cNvPr>
          <p:cNvSpPr>
            <a:spLocks noGrp="1"/>
          </p:cNvSpPr>
          <p:nvPr>
            <p:ph type="title"/>
          </p:nvPr>
        </p:nvSpPr>
        <p:spPr/>
        <p:txBody>
          <a:bodyPr/>
          <a:lstStyle/>
          <a:p>
            <a:r>
              <a:rPr lang="en-US" dirty="0" err="1"/>
              <a:t>AlexNet</a:t>
            </a:r>
            <a:endParaRPr lang="en-US" dirty="0"/>
          </a:p>
        </p:txBody>
      </p:sp>
      <p:pic>
        <p:nvPicPr>
          <p:cNvPr id="6" name="Content Placeholder 5">
            <a:extLst>
              <a:ext uri="{FF2B5EF4-FFF2-40B4-BE49-F238E27FC236}">
                <a16:creationId xmlns:a16="http://schemas.microsoft.com/office/drawing/2014/main" id="{EFF0DA9B-8CAB-4181-AE55-62B76FB0BCB7}"/>
              </a:ext>
            </a:extLst>
          </p:cNvPr>
          <p:cNvPicPr>
            <a:picLocks noGrp="1" noChangeAspect="1"/>
          </p:cNvPicPr>
          <p:nvPr>
            <p:ph idx="1"/>
          </p:nvPr>
        </p:nvPicPr>
        <p:blipFill>
          <a:blip r:embed="rId2"/>
          <a:stretch>
            <a:fillRect/>
          </a:stretch>
        </p:blipFill>
        <p:spPr>
          <a:xfrm>
            <a:off x="5961280" y="4245376"/>
            <a:ext cx="6077812" cy="2097162"/>
          </a:xfrm>
        </p:spPr>
      </p:pic>
      <p:sp>
        <p:nvSpPr>
          <p:cNvPr id="4" name="Slide Number Placeholder 3">
            <a:extLst>
              <a:ext uri="{FF2B5EF4-FFF2-40B4-BE49-F238E27FC236}">
                <a16:creationId xmlns:a16="http://schemas.microsoft.com/office/drawing/2014/main" id="{AF33D93C-AC49-48C4-A51D-D2D340E00522}"/>
              </a:ext>
            </a:extLst>
          </p:cNvPr>
          <p:cNvSpPr>
            <a:spLocks noGrp="1"/>
          </p:cNvSpPr>
          <p:nvPr>
            <p:ph type="sldNum" sz="quarter" idx="12"/>
          </p:nvPr>
        </p:nvSpPr>
        <p:spPr/>
        <p:txBody>
          <a:bodyPr/>
          <a:lstStyle/>
          <a:p>
            <a:fld id="{AD29F1E6-0A42-6342-8A19-FA364A33AB30}" type="slidenum">
              <a:rPr lang="en-US" smtClean="0"/>
              <a:t>56</a:t>
            </a:fld>
            <a:endParaRPr lang="en-US"/>
          </a:p>
        </p:txBody>
      </p:sp>
      <p:sp>
        <p:nvSpPr>
          <p:cNvPr id="7" name="Content Placeholder 2">
            <a:extLst>
              <a:ext uri="{FF2B5EF4-FFF2-40B4-BE49-F238E27FC236}">
                <a16:creationId xmlns:a16="http://schemas.microsoft.com/office/drawing/2014/main" id="{D7A9F407-3802-4F6F-BB63-6D03D8B6AF06}"/>
              </a:ext>
            </a:extLst>
          </p:cNvPr>
          <p:cNvSpPr txBox="1">
            <a:spLocks/>
          </p:cNvSpPr>
          <p:nvPr/>
        </p:nvSpPr>
        <p:spPr>
          <a:xfrm>
            <a:off x="833415" y="961925"/>
            <a:ext cx="7268169" cy="480241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000" dirty="0"/>
              <a:t>Developed by Alex </a:t>
            </a:r>
            <a:r>
              <a:rPr lang="en-US" sz="2000" dirty="0" err="1"/>
              <a:t>Krizhevsky</a:t>
            </a:r>
            <a:r>
              <a:rPr lang="en-US" sz="2000" dirty="0"/>
              <a:t>, Ilya </a:t>
            </a:r>
            <a:r>
              <a:rPr lang="en-US" sz="2000" dirty="0" err="1"/>
              <a:t>Sutskever</a:t>
            </a:r>
            <a:r>
              <a:rPr lang="en-US" sz="2000" dirty="0"/>
              <a:t> and Geoffrey Hinton at </a:t>
            </a:r>
            <a:r>
              <a:rPr lang="en-US" sz="2000" dirty="0" err="1"/>
              <a:t>Utoronto</a:t>
            </a:r>
            <a:r>
              <a:rPr lang="en-US" sz="2000" dirty="0"/>
              <a:t> in 2012. More than 25000 citations.</a:t>
            </a:r>
          </a:p>
          <a:p>
            <a:pPr marL="457200" indent="-457200">
              <a:buFont typeface="Arial" panose="020B0604020202020204" pitchFamily="34" charset="0"/>
              <a:buChar char="•"/>
            </a:pPr>
            <a:r>
              <a:rPr lang="en-US" sz="2000" dirty="0"/>
              <a:t>Destroyed the competition in the 2012 </a:t>
            </a:r>
            <a:r>
              <a:rPr lang="en-US" sz="2000" dirty="0">
                <a:solidFill>
                  <a:srgbClr val="C00000"/>
                </a:solidFill>
              </a:rPr>
              <a:t>ImageNet Large Scale Visual Recognition Challenge. </a:t>
            </a:r>
            <a:r>
              <a:rPr lang="en-US" sz="2000" dirty="0">
                <a:solidFill>
                  <a:schemeClr val="tx1">
                    <a:lumMod val="75000"/>
                    <a:lumOff val="25000"/>
                  </a:schemeClr>
                </a:solidFill>
              </a:rPr>
              <a:t>Showed benefits of CNNs and kickstarted AI revolution.</a:t>
            </a:r>
          </a:p>
          <a:p>
            <a:pPr marL="457200" indent="-457200">
              <a:buFont typeface="Arial" panose="020B0604020202020204" pitchFamily="34" charset="0"/>
              <a:buChar char="•"/>
            </a:pPr>
            <a:r>
              <a:rPr lang="en-US" sz="2000" dirty="0"/>
              <a:t>top-5 error of 15.3%, more than 10.8 percentage points lower than runner-up.</a:t>
            </a:r>
            <a:endParaRPr lang="en-US" sz="2000" dirty="0">
              <a:solidFill>
                <a:schemeClr val="tx1">
                  <a:lumMod val="75000"/>
                  <a:lumOff val="25000"/>
                </a:schemeClr>
              </a:solidFill>
            </a:endParaRPr>
          </a:p>
          <a:p>
            <a:pPr marL="457200" indent="-45720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157FC50C-19DC-488B-9DD5-C8C3BB6209F2}"/>
              </a:ext>
            </a:extLst>
          </p:cNvPr>
          <p:cNvPicPr>
            <a:picLocks noChangeAspect="1"/>
          </p:cNvPicPr>
          <p:nvPr/>
        </p:nvPicPr>
        <p:blipFill rotWithShape="1">
          <a:blip r:embed="rId3"/>
          <a:srcRect t="7261" b="3134"/>
          <a:stretch/>
        </p:blipFill>
        <p:spPr>
          <a:xfrm>
            <a:off x="8300499" y="173832"/>
            <a:ext cx="3665441" cy="4010934"/>
          </a:xfrm>
          <a:prstGeom prst="rect">
            <a:avLst/>
          </a:prstGeom>
        </p:spPr>
      </p:pic>
      <p:sp>
        <p:nvSpPr>
          <p:cNvPr id="10" name="TextBox 9">
            <a:extLst>
              <a:ext uri="{FF2B5EF4-FFF2-40B4-BE49-F238E27FC236}">
                <a16:creationId xmlns:a16="http://schemas.microsoft.com/office/drawing/2014/main" id="{2A66CF0D-7C02-4068-BC82-AA64B9C62BC9}"/>
              </a:ext>
            </a:extLst>
          </p:cNvPr>
          <p:cNvSpPr txBox="1"/>
          <p:nvPr/>
        </p:nvSpPr>
        <p:spPr>
          <a:xfrm>
            <a:off x="8794750" y="2876336"/>
            <a:ext cx="868680" cy="307777"/>
          </a:xfrm>
          <a:prstGeom prst="rect">
            <a:avLst/>
          </a:prstGeom>
          <a:noFill/>
        </p:spPr>
        <p:txBody>
          <a:bodyPr wrap="square" rtlCol="0">
            <a:spAutoFit/>
          </a:bodyPr>
          <a:lstStyle/>
          <a:p>
            <a:r>
              <a:rPr lang="en-US" sz="1400" dirty="0" err="1">
                <a:solidFill>
                  <a:srgbClr val="00B0F0"/>
                </a:solidFill>
              </a:rPr>
              <a:t>AlexNet</a:t>
            </a:r>
            <a:endParaRPr lang="en-US" sz="1400" dirty="0">
              <a:solidFill>
                <a:srgbClr val="00B0F0"/>
              </a:solidFill>
            </a:endParaRPr>
          </a:p>
        </p:txBody>
      </p:sp>
      <p:sp>
        <p:nvSpPr>
          <p:cNvPr id="11" name="TextBox 10">
            <a:extLst>
              <a:ext uri="{FF2B5EF4-FFF2-40B4-BE49-F238E27FC236}">
                <a16:creationId xmlns:a16="http://schemas.microsoft.com/office/drawing/2014/main" id="{ACA3BA2B-3DA9-4563-92CB-D0397103ABAA}"/>
              </a:ext>
            </a:extLst>
          </p:cNvPr>
          <p:cNvSpPr txBox="1"/>
          <p:nvPr/>
        </p:nvSpPr>
        <p:spPr>
          <a:xfrm>
            <a:off x="556155" y="3236417"/>
            <a:ext cx="5206210" cy="2246769"/>
          </a:xfrm>
          <a:prstGeom prst="rect">
            <a:avLst/>
          </a:prstGeom>
          <a:noFill/>
        </p:spPr>
        <p:txBody>
          <a:bodyPr wrap="square" rtlCol="0">
            <a:spAutoFit/>
          </a:bodyPr>
          <a:lstStyle/>
          <a:p>
            <a:pPr marL="628620" indent="-342900">
              <a:buFont typeface="Arial" panose="020B0604020202020204" pitchFamily="34" charset="0"/>
              <a:buChar char="•"/>
            </a:pPr>
            <a:r>
              <a:rPr lang="en-US" sz="2000" dirty="0">
                <a:solidFill>
                  <a:schemeClr val="tx1">
                    <a:lumMod val="75000"/>
                    <a:lumOff val="25000"/>
                  </a:schemeClr>
                </a:solidFill>
              </a:rPr>
              <a:t>  Main contributions:</a:t>
            </a:r>
          </a:p>
          <a:p>
            <a:pPr marL="1200120" lvl="1" indent="-457200">
              <a:buFont typeface="Arial" panose="020B0604020202020204" pitchFamily="34" charset="0"/>
              <a:buChar char="•"/>
            </a:pPr>
            <a:r>
              <a:rPr lang="en-US" sz="2000" dirty="0">
                <a:solidFill>
                  <a:schemeClr val="tx1">
                    <a:lumMod val="75000"/>
                    <a:lumOff val="25000"/>
                  </a:schemeClr>
                </a:solidFill>
              </a:rPr>
              <a:t>Trained on ImageNet with data augmentation</a:t>
            </a:r>
          </a:p>
          <a:p>
            <a:pPr marL="1200120" lvl="1" indent="-457200">
              <a:buFont typeface="Arial" panose="020B0604020202020204" pitchFamily="34" charset="0"/>
              <a:buChar char="•"/>
            </a:pPr>
            <a:r>
              <a:rPr lang="en-US" sz="2000" dirty="0">
                <a:solidFill>
                  <a:schemeClr val="tx1">
                    <a:lumMod val="75000"/>
                    <a:lumOff val="25000"/>
                  </a:schemeClr>
                </a:solidFill>
              </a:rPr>
              <a:t>Increased depth of model, GPU training (</a:t>
            </a:r>
            <a:r>
              <a:rPr lang="en-US" sz="2000" i="1" dirty="0">
                <a:solidFill>
                  <a:schemeClr val="tx1">
                    <a:lumMod val="75000"/>
                    <a:lumOff val="25000"/>
                  </a:schemeClr>
                </a:solidFill>
              </a:rPr>
              <a:t>five to six days</a:t>
            </a:r>
            <a:r>
              <a:rPr lang="en-US" sz="2000" dirty="0">
                <a:solidFill>
                  <a:schemeClr val="tx1">
                    <a:lumMod val="75000"/>
                    <a:lumOff val="25000"/>
                  </a:schemeClr>
                </a:solidFill>
              </a:rPr>
              <a:t>)</a:t>
            </a:r>
          </a:p>
          <a:p>
            <a:pPr marL="1200120" lvl="1" indent="-457200">
              <a:buFont typeface="Arial" panose="020B0604020202020204" pitchFamily="34" charset="0"/>
              <a:buChar char="•"/>
            </a:pPr>
            <a:r>
              <a:rPr lang="en-US" sz="2000" dirty="0">
                <a:solidFill>
                  <a:schemeClr val="tx1">
                    <a:lumMod val="75000"/>
                    <a:lumOff val="25000"/>
                  </a:schemeClr>
                </a:solidFill>
              </a:rPr>
              <a:t>Smart optimizer and Dropout layers</a:t>
            </a:r>
          </a:p>
          <a:p>
            <a:pPr marL="1200120" lvl="1" indent="-457200">
              <a:buFont typeface="Arial" panose="020B0604020202020204" pitchFamily="34" charset="0"/>
              <a:buChar char="•"/>
            </a:pPr>
            <a:r>
              <a:rPr lang="en-US" sz="2000" dirty="0" err="1">
                <a:solidFill>
                  <a:schemeClr val="tx1">
                    <a:lumMod val="75000"/>
                    <a:lumOff val="25000"/>
                  </a:schemeClr>
                </a:solidFill>
              </a:rPr>
              <a:t>ReLU</a:t>
            </a:r>
            <a:r>
              <a:rPr lang="en-US" sz="2000" dirty="0">
                <a:solidFill>
                  <a:schemeClr val="tx1">
                    <a:lumMod val="75000"/>
                    <a:lumOff val="25000"/>
                  </a:schemeClr>
                </a:solidFill>
              </a:rPr>
              <a:t> activation!</a:t>
            </a:r>
          </a:p>
        </p:txBody>
      </p:sp>
      <p:pic>
        <p:nvPicPr>
          <p:cNvPr id="13" name="Picture 12">
            <a:extLst>
              <a:ext uri="{FF2B5EF4-FFF2-40B4-BE49-F238E27FC236}">
                <a16:creationId xmlns:a16="http://schemas.microsoft.com/office/drawing/2014/main" id="{FF1C623A-6F83-4F77-9531-BA1D8978D7C2}"/>
              </a:ext>
            </a:extLst>
          </p:cNvPr>
          <p:cNvPicPr>
            <a:picLocks noChangeAspect="1"/>
          </p:cNvPicPr>
          <p:nvPr/>
        </p:nvPicPr>
        <p:blipFill rotWithShape="1">
          <a:blip r:embed="rId4"/>
          <a:srcRect l="8235" t="4182" r="7059" b="4543"/>
          <a:stretch/>
        </p:blipFill>
        <p:spPr>
          <a:xfrm>
            <a:off x="3827629" y="5127886"/>
            <a:ext cx="1567332" cy="1272914"/>
          </a:xfrm>
          <a:prstGeom prst="rect">
            <a:avLst/>
          </a:prstGeom>
        </p:spPr>
      </p:pic>
    </p:spTree>
    <p:extLst>
      <p:ext uri="{BB962C8B-B14F-4D97-AF65-F5344CB8AC3E}">
        <p14:creationId xmlns:p14="http://schemas.microsoft.com/office/powerpoint/2010/main" val="197416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BF79-0062-4213-B16D-BD2CCFD9734A}"/>
              </a:ext>
            </a:extLst>
          </p:cNvPr>
          <p:cNvSpPr>
            <a:spLocks noGrp="1"/>
          </p:cNvSpPr>
          <p:nvPr>
            <p:ph type="title"/>
          </p:nvPr>
        </p:nvSpPr>
        <p:spPr/>
        <p:txBody>
          <a:bodyPr/>
          <a:lstStyle/>
          <a:p>
            <a:r>
              <a:rPr lang="en-US" dirty="0" err="1"/>
              <a:t>ZFNet</a:t>
            </a:r>
            <a:endParaRPr lang="en-US" dirty="0"/>
          </a:p>
        </p:txBody>
      </p:sp>
      <p:sp>
        <p:nvSpPr>
          <p:cNvPr id="3" name="Content Placeholder 2">
            <a:extLst>
              <a:ext uri="{FF2B5EF4-FFF2-40B4-BE49-F238E27FC236}">
                <a16:creationId xmlns:a16="http://schemas.microsoft.com/office/drawing/2014/main" id="{CBFA7E8A-9465-41E6-A556-92913BBEB6A8}"/>
              </a:ext>
            </a:extLst>
          </p:cNvPr>
          <p:cNvSpPr>
            <a:spLocks noGrp="1"/>
          </p:cNvSpPr>
          <p:nvPr>
            <p:ph idx="1"/>
          </p:nvPr>
        </p:nvSpPr>
        <p:spPr/>
        <p:txBody>
          <a:bodyPr/>
          <a:lstStyle/>
          <a:p>
            <a:pPr marL="457200" indent="-457200">
              <a:buFont typeface="Arial" panose="020B0604020202020204" pitchFamily="34" charset="0"/>
              <a:buChar char="•"/>
            </a:pPr>
            <a:r>
              <a:rPr lang="en-US" dirty="0"/>
              <a:t>Introduced by Matthew </a:t>
            </a:r>
            <a:r>
              <a:rPr lang="en-US" dirty="0" err="1"/>
              <a:t>Zeiler</a:t>
            </a:r>
            <a:r>
              <a:rPr lang="en-US" dirty="0"/>
              <a:t> and Rob Fergus from NYU, won ILSVRC 2013 with 11.2% error rate. Decreased sizes of filters.</a:t>
            </a:r>
          </a:p>
          <a:p>
            <a:pPr marL="457200" indent="-457200">
              <a:buFont typeface="Arial" panose="020B0604020202020204" pitchFamily="34" charset="0"/>
              <a:buChar char="•"/>
            </a:pPr>
            <a:r>
              <a:rPr lang="en-US" dirty="0"/>
              <a:t>Trained for 12 days.</a:t>
            </a:r>
          </a:p>
          <a:p>
            <a:pPr marL="457200" indent="-457200">
              <a:buFont typeface="Arial" panose="020B0604020202020204" pitchFamily="34" charset="0"/>
              <a:buChar char="•"/>
            </a:pPr>
            <a:r>
              <a:rPr lang="en-US" dirty="0"/>
              <a:t>Paper presented a visualization technique named Deconvolutional Network, which helps to examine different feature activations and their relation to the input space.</a:t>
            </a:r>
          </a:p>
        </p:txBody>
      </p:sp>
      <p:sp>
        <p:nvSpPr>
          <p:cNvPr id="4" name="Slide Number Placeholder 3">
            <a:extLst>
              <a:ext uri="{FF2B5EF4-FFF2-40B4-BE49-F238E27FC236}">
                <a16:creationId xmlns:a16="http://schemas.microsoft.com/office/drawing/2014/main" id="{DF004CE9-841F-4862-B512-5E002907A01D}"/>
              </a:ext>
            </a:extLst>
          </p:cNvPr>
          <p:cNvSpPr>
            <a:spLocks noGrp="1"/>
          </p:cNvSpPr>
          <p:nvPr>
            <p:ph type="sldNum" sz="quarter" idx="12"/>
          </p:nvPr>
        </p:nvSpPr>
        <p:spPr/>
        <p:txBody>
          <a:bodyPr/>
          <a:lstStyle/>
          <a:p>
            <a:fld id="{AD29F1E6-0A42-6342-8A19-FA364A33AB30}" type="slidenum">
              <a:rPr lang="en-US" smtClean="0"/>
              <a:t>57</a:t>
            </a:fld>
            <a:endParaRPr lang="en-US"/>
          </a:p>
        </p:txBody>
      </p:sp>
      <p:pic>
        <p:nvPicPr>
          <p:cNvPr id="6" name="Picture 5">
            <a:extLst>
              <a:ext uri="{FF2B5EF4-FFF2-40B4-BE49-F238E27FC236}">
                <a16:creationId xmlns:a16="http://schemas.microsoft.com/office/drawing/2014/main" id="{E8C46CB1-4056-4E1E-8EF7-2B51D3004A80}"/>
              </a:ext>
            </a:extLst>
          </p:cNvPr>
          <p:cNvPicPr>
            <a:picLocks noChangeAspect="1"/>
          </p:cNvPicPr>
          <p:nvPr/>
        </p:nvPicPr>
        <p:blipFill>
          <a:blip r:embed="rId2"/>
          <a:stretch>
            <a:fillRect/>
          </a:stretch>
        </p:blipFill>
        <p:spPr>
          <a:xfrm>
            <a:off x="2940145" y="4009661"/>
            <a:ext cx="6113547" cy="2230264"/>
          </a:xfrm>
          <a:prstGeom prst="rect">
            <a:avLst/>
          </a:prstGeom>
        </p:spPr>
      </p:pic>
      <p:pic>
        <p:nvPicPr>
          <p:cNvPr id="8" name="Picture 7">
            <a:extLst>
              <a:ext uri="{FF2B5EF4-FFF2-40B4-BE49-F238E27FC236}">
                <a16:creationId xmlns:a16="http://schemas.microsoft.com/office/drawing/2014/main" id="{A115422C-4990-4A63-934F-0E5956778E6D}"/>
              </a:ext>
            </a:extLst>
          </p:cNvPr>
          <p:cNvPicPr>
            <a:picLocks noChangeAspect="1"/>
          </p:cNvPicPr>
          <p:nvPr/>
        </p:nvPicPr>
        <p:blipFill>
          <a:blip r:embed="rId3"/>
          <a:stretch>
            <a:fillRect/>
          </a:stretch>
        </p:blipFill>
        <p:spPr>
          <a:xfrm>
            <a:off x="3391814" y="4011113"/>
            <a:ext cx="5210207" cy="2389687"/>
          </a:xfrm>
          <a:prstGeom prst="rect">
            <a:avLst/>
          </a:prstGeom>
        </p:spPr>
      </p:pic>
    </p:spTree>
    <p:extLst>
      <p:ext uri="{BB962C8B-B14F-4D97-AF65-F5344CB8AC3E}">
        <p14:creationId xmlns:p14="http://schemas.microsoft.com/office/powerpoint/2010/main" val="347820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4F30-145F-4228-A3F3-5F6AD9B7A17F}"/>
              </a:ext>
            </a:extLst>
          </p:cNvPr>
          <p:cNvSpPr>
            <a:spLocks noGrp="1"/>
          </p:cNvSpPr>
          <p:nvPr>
            <p:ph type="title"/>
          </p:nvPr>
        </p:nvSpPr>
        <p:spPr/>
        <p:txBody>
          <a:bodyPr/>
          <a:lstStyle/>
          <a:p>
            <a:r>
              <a:rPr lang="en-US" dirty="0"/>
              <a:t>VGG</a:t>
            </a:r>
          </a:p>
        </p:txBody>
      </p:sp>
      <p:sp>
        <p:nvSpPr>
          <p:cNvPr id="3" name="Content Placeholder 2">
            <a:extLst>
              <a:ext uri="{FF2B5EF4-FFF2-40B4-BE49-F238E27FC236}">
                <a16:creationId xmlns:a16="http://schemas.microsoft.com/office/drawing/2014/main" id="{AD9DA711-FAC6-4A41-AA28-9EA46AAD9F94}"/>
              </a:ext>
            </a:extLst>
          </p:cNvPr>
          <p:cNvSpPr>
            <a:spLocks noGrp="1"/>
          </p:cNvSpPr>
          <p:nvPr>
            <p:ph idx="1"/>
          </p:nvPr>
        </p:nvSpPr>
        <p:spPr>
          <a:xfrm>
            <a:off x="833415" y="981989"/>
            <a:ext cx="10327008" cy="4811562"/>
          </a:xfrm>
        </p:spPr>
        <p:txBody>
          <a:bodyPr/>
          <a:lstStyle/>
          <a:p>
            <a:pPr marL="457200" indent="-457200">
              <a:buFont typeface="Arial" panose="020B0604020202020204" pitchFamily="34" charset="0"/>
              <a:buChar char="•"/>
            </a:pPr>
            <a:r>
              <a:rPr lang="en-US" dirty="0"/>
              <a:t>Introduced by </a:t>
            </a:r>
            <a:r>
              <a:rPr lang="en-US" dirty="0" err="1">
                <a:solidFill>
                  <a:srgbClr val="C00000"/>
                </a:solidFill>
              </a:rPr>
              <a:t>Simonyan</a:t>
            </a:r>
            <a:r>
              <a:rPr lang="en-US" dirty="0"/>
              <a:t> and </a:t>
            </a:r>
            <a:r>
              <a:rPr lang="en-US" dirty="0">
                <a:solidFill>
                  <a:srgbClr val="C00000"/>
                </a:solidFill>
              </a:rPr>
              <a:t>Zisserman</a:t>
            </a:r>
            <a:r>
              <a:rPr lang="en-US" dirty="0"/>
              <a:t> (Oxford) in 2014</a:t>
            </a:r>
          </a:p>
          <a:p>
            <a:pPr marL="457200" indent="-457200">
              <a:buFont typeface="Arial" panose="020B0604020202020204" pitchFamily="34" charset="0"/>
              <a:buChar char="•"/>
            </a:pPr>
            <a:r>
              <a:rPr lang="en-US" dirty="0">
                <a:solidFill>
                  <a:srgbClr val="C00000"/>
                </a:solidFill>
              </a:rPr>
              <a:t>Simplicity and depth as main points</a:t>
            </a:r>
            <a:r>
              <a:rPr lang="en-US" dirty="0"/>
              <a:t>. Used 3x3 filters exclusively and 2x2 </a:t>
            </a:r>
            <a:r>
              <a:rPr lang="en-US" dirty="0" err="1"/>
              <a:t>MaxPool</a:t>
            </a:r>
            <a:r>
              <a:rPr lang="en-US" dirty="0"/>
              <a:t> layers with stride 2.</a:t>
            </a:r>
          </a:p>
          <a:p>
            <a:pPr marL="457200" indent="-457200">
              <a:buFont typeface="Arial" panose="020B0604020202020204" pitchFamily="34" charset="0"/>
              <a:buChar char="•"/>
            </a:pPr>
            <a:r>
              <a:rPr lang="en-US" dirty="0"/>
              <a:t>Showed that two 3x3 filters have an effective receptive field of 5x5.</a:t>
            </a:r>
          </a:p>
          <a:p>
            <a:pPr marL="457200" indent="-457200">
              <a:buFont typeface="Arial" panose="020B0604020202020204" pitchFamily="34" charset="0"/>
              <a:buChar char="•"/>
            </a:pPr>
            <a:r>
              <a:rPr lang="en-US" dirty="0"/>
              <a:t>As spatial size decreases, depth increases.</a:t>
            </a:r>
          </a:p>
          <a:p>
            <a:pPr marL="457200" indent="-457200">
              <a:buFont typeface="Arial" panose="020B0604020202020204" pitchFamily="34" charset="0"/>
              <a:buChar char="•"/>
            </a:pPr>
            <a:r>
              <a:rPr lang="en-US" dirty="0"/>
              <a:t>Trained for </a:t>
            </a:r>
            <a:r>
              <a:rPr lang="en-US" i="1" dirty="0"/>
              <a:t>two to three weeks</a:t>
            </a:r>
            <a:r>
              <a:rPr lang="en-US" dirty="0"/>
              <a:t>.</a:t>
            </a:r>
          </a:p>
          <a:p>
            <a:pPr marL="457200" indent="-457200">
              <a:buFont typeface="Arial" panose="020B0604020202020204" pitchFamily="34" charset="0"/>
              <a:buChar char="•"/>
            </a:pPr>
            <a:r>
              <a:rPr lang="en-US" dirty="0"/>
              <a:t>Still used as of today.</a:t>
            </a:r>
          </a:p>
        </p:txBody>
      </p:sp>
      <p:sp>
        <p:nvSpPr>
          <p:cNvPr id="4" name="Slide Number Placeholder 3">
            <a:extLst>
              <a:ext uri="{FF2B5EF4-FFF2-40B4-BE49-F238E27FC236}">
                <a16:creationId xmlns:a16="http://schemas.microsoft.com/office/drawing/2014/main" id="{FE29EED5-DE8F-4934-8335-A69DF07B41C4}"/>
              </a:ext>
            </a:extLst>
          </p:cNvPr>
          <p:cNvSpPr>
            <a:spLocks noGrp="1"/>
          </p:cNvSpPr>
          <p:nvPr>
            <p:ph type="sldNum" sz="quarter" idx="12"/>
          </p:nvPr>
        </p:nvSpPr>
        <p:spPr/>
        <p:txBody>
          <a:bodyPr/>
          <a:lstStyle/>
          <a:p>
            <a:fld id="{AD29F1E6-0A42-6342-8A19-FA364A33AB30}" type="slidenum">
              <a:rPr lang="en-US" smtClean="0"/>
              <a:t>58</a:t>
            </a:fld>
            <a:endParaRPr lang="en-US"/>
          </a:p>
        </p:txBody>
      </p:sp>
      <p:pic>
        <p:nvPicPr>
          <p:cNvPr id="6" name="Picture 5">
            <a:extLst>
              <a:ext uri="{FF2B5EF4-FFF2-40B4-BE49-F238E27FC236}">
                <a16:creationId xmlns:a16="http://schemas.microsoft.com/office/drawing/2014/main" id="{00BFE697-DA46-4916-B853-AE687E1B8F5C}"/>
              </a:ext>
            </a:extLst>
          </p:cNvPr>
          <p:cNvPicPr>
            <a:picLocks noChangeAspect="1"/>
          </p:cNvPicPr>
          <p:nvPr/>
        </p:nvPicPr>
        <p:blipFill>
          <a:blip r:embed="rId2"/>
          <a:stretch>
            <a:fillRect/>
          </a:stretch>
        </p:blipFill>
        <p:spPr>
          <a:xfrm>
            <a:off x="6380989" y="3657600"/>
            <a:ext cx="4686808" cy="2523653"/>
          </a:xfrm>
          <a:prstGeom prst="rect">
            <a:avLst/>
          </a:prstGeom>
        </p:spPr>
      </p:pic>
    </p:spTree>
    <p:extLst>
      <p:ext uri="{BB962C8B-B14F-4D97-AF65-F5344CB8AC3E}">
        <p14:creationId xmlns:p14="http://schemas.microsoft.com/office/powerpoint/2010/main" val="13802914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42BF2-F709-4ECF-A386-548ACE5867D1}"/>
              </a:ext>
            </a:extLst>
          </p:cNvPr>
          <p:cNvSpPr>
            <a:spLocks noGrp="1"/>
          </p:cNvSpPr>
          <p:nvPr>
            <p:ph type="title"/>
          </p:nvPr>
        </p:nvSpPr>
        <p:spPr/>
        <p:txBody>
          <a:bodyPr/>
          <a:lstStyle/>
          <a:p>
            <a:r>
              <a:rPr lang="en-US" dirty="0" err="1"/>
              <a:t>GoogLeNet</a:t>
            </a:r>
            <a:r>
              <a:rPr lang="en-US" dirty="0"/>
              <a:t> (Inception-v1)</a:t>
            </a:r>
          </a:p>
        </p:txBody>
      </p:sp>
      <p:sp>
        <p:nvSpPr>
          <p:cNvPr id="3" name="Content Placeholder 2">
            <a:extLst>
              <a:ext uri="{FF2B5EF4-FFF2-40B4-BE49-F238E27FC236}">
                <a16:creationId xmlns:a16="http://schemas.microsoft.com/office/drawing/2014/main" id="{F771DDF5-FC2E-4079-A241-DC24A5C48EDB}"/>
              </a:ext>
            </a:extLst>
          </p:cNvPr>
          <p:cNvSpPr>
            <a:spLocks noGrp="1"/>
          </p:cNvSpPr>
          <p:nvPr>
            <p:ph idx="1"/>
          </p:nvPr>
        </p:nvSpPr>
        <p:spPr>
          <a:xfrm>
            <a:off x="349292" y="1054390"/>
            <a:ext cx="11766508" cy="2111143"/>
          </a:xfrm>
        </p:spPr>
        <p:txBody>
          <a:bodyPr/>
          <a:lstStyle/>
          <a:p>
            <a:pPr marL="457200" indent="-457200">
              <a:buFont typeface="Arial" panose="020B0604020202020204" pitchFamily="34" charset="0"/>
              <a:buChar char="•"/>
            </a:pPr>
            <a:r>
              <a:rPr lang="en-US" sz="2400" dirty="0"/>
              <a:t>Introduced by </a:t>
            </a:r>
            <a:r>
              <a:rPr lang="en-US" sz="2400" dirty="0" err="1"/>
              <a:t>Szegedy</a:t>
            </a:r>
            <a:r>
              <a:rPr lang="en-US" sz="2400" dirty="0"/>
              <a:t> et al. (Google), 2014. Winners of ILSVRC 2014.</a:t>
            </a:r>
          </a:p>
          <a:p>
            <a:pPr marL="457200" indent="-457200">
              <a:buFont typeface="Arial" panose="020B0604020202020204" pitchFamily="34" charset="0"/>
              <a:buChar char="•"/>
            </a:pPr>
            <a:r>
              <a:rPr lang="en-US" sz="2400" dirty="0"/>
              <a:t>Introduces inception module: parallel conv. layers with different filter sizes. Motivation: we don’t know which filter size is best – let the network decide. Key idea for future </a:t>
            </a:r>
            <a:r>
              <a:rPr lang="en-US" sz="2400" dirty="0" err="1"/>
              <a:t>archs</a:t>
            </a:r>
            <a:r>
              <a:rPr lang="en-US" sz="2400" dirty="0"/>
              <a:t>.</a:t>
            </a:r>
          </a:p>
          <a:p>
            <a:pPr marL="457200" indent="-457200">
              <a:buFont typeface="Arial" panose="020B0604020202020204" pitchFamily="34" charset="0"/>
              <a:buChar char="•"/>
            </a:pPr>
            <a:r>
              <a:rPr lang="en-US" sz="2400" dirty="0"/>
              <a:t>No fully connected layer at the end. </a:t>
            </a:r>
            <a:r>
              <a:rPr lang="en-US" sz="2400" dirty="0" err="1"/>
              <a:t>AvgPool</a:t>
            </a:r>
            <a:r>
              <a:rPr lang="en-US" sz="2400" dirty="0"/>
              <a:t> instead. 12x fewer params than </a:t>
            </a:r>
            <a:r>
              <a:rPr lang="en-US" sz="2400" dirty="0" err="1"/>
              <a:t>AlexNet</a:t>
            </a:r>
            <a:r>
              <a:rPr lang="en-US" sz="2400" dirty="0"/>
              <a:t>.</a:t>
            </a:r>
          </a:p>
        </p:txBody>
      </p:sp>
      <p:sp>
        <p:nvSpPr>
          <p:cNvPr id="4" name="Slide Number Placeholder 3">
            <a:extLst>
              <a:ext uri="{FF2B5EF4-FFF2-40B4-BE49-F238E27FC236}">
                <a16:creationId xmlns:a16="http://schemas.microsoft.com/office/drawing/2014/main" id="{21A290A4-0E1B-421B-B916-65523BFBF36D}"/>
              </a:ext>
            </a:extLst>
          </p:cNvPr>
          <p:cNvSpPr>
            <a:spLocks noGrp="1"/>
          </p:cNvSpPr>
          <p:nvPr>
            <p:ph type="sldNum" sz="quarter" idx="12"/>
          </p:nvPr>
        </p:nvSpPr>
        <p:spPr/>
        <p:txBody>
          <a:bodyPr/>
          <a:lstStyle/>
          <a:p>
            <a:fld id="{AD29F1E6-0A42-6342-8A19-FA364A33AB30}" type="slidenum">
              <a:rPr lang="en-US" smtClean="0"/>
              <a:t>59</a:t>
            </a:fld>
            <a:endParaRPr lang="en-US"/>
          </a:p>
        </p:txBody>
      </p:sp>
      <p:pic>
        <p:nvPicPr>
          <p:cNvPr id="6" name="Picture 5">
            <a:extLst>
              <a:ext uri="{FF2B5EF4-FFF2-40B4-BE49-F238E27FC236}">
                <a16:creationId xmlns:a16="http://schemas.microsoft.com/office/drawing/2014/main" id="{E50842C0-A290-455B-8A95-C49CB36E41B1}"/>
              </a:ext>
            </a:extLst>
          </p:cNvPr>
          <p:cNvPicPr>
            <a:picLocks noChangeAspect="1"/>
          </p:cNvPicPr>
          <p:nvPr/>
        </p:nvPicPr>
        <p:blipFill>
          <a:blip r:embed="rId2"/>
          <a:stretch>
            <a:fillRect/>
          </a:stretch>
        </p:blipFill>
        <p:spPr>
          <a:xfrm>
            <a:off x="1104729" y="3009528"/>
            <a:ext cx="4150065" cy="2175034"/>
          </a:xfrm>
          <a:prstGeom prst="rect">
            <a:avLst/>
          </a:prstGeom>
        </p:spPr>
      </p:pic>
      <p:pic>
        <p:nvPicPr>
          <p:cNvPr id="8" name="Picture 7">
            <a:extLst>
              <a:ext uri="{FF2B5EF4-FFF2-40B4-BE49-F238E27FC236}">
                <a16:creationId xmlns:a16="http://schemas.microsoft.com/office/drawing/2014/main" id="{B8082E78-E13B-4EBC-ADF6-74226D7DF2F2}"/>
              </a:ext>
            </a:extLst>
          </p:cNvPr>
          <p:cNvPicPr>
            <a:picLocks noChangeAspect="1"/>
          </p:cNvPicPr>
          <p:nvPr/>
        </p:nvPicPr>
        <p:blipFill rotWithShape="1">
          <a:blip r:embed="rId3"/>
          <a:srcRect t="15616" b="18367"/>
          <a:stretch/>
        </p:blipFill>
        <p:spPr>
          <a:xfrm>
            <a:off x="4408364" y="5399441"/>
            <a:ext cx="3462681" cy="830997"/>
          </a:xfrm>
          <a:prstGeom prst="rect">
            <a:avLst/>
          </a:prstGeom>
        </p:spPr>
      </p:pic>
      <p:pic>
        <p:nvPicPr>
          <p:cNvPr id="10" name="Picture 9">
            <a:extLst>
              <a:ext uri="{FF2B5EF4-FFF2-40B4-BE49-F238E27FC236}">
                <a16:creationId xmlns:a16="http://schemas.microsoft.com/office/drawing/2014/main" id="{AEF71E1D-BFFF-4FC7-9157-EE5A0D226837}"/>
              </a:ext>
            </a:extLst>
          </p:cNvPr>
          <p:cNvPicPr>
            <a:picLocks noChangeAspect="1"/>
          </p:cNvPicPr>
          <p:nvPr/>
        </p:nvPicPr>
        <p:blipFill>
          <a:blip r:embed="rId4"/>
          <a:stretch>
            <a:fillRect/>
          </a:stretch>
        </p:blipFill>
        <p:spPr>
          <a:xfrm>
            <a:off x="6768339" y="3009528"/>
            <a:ext cx="4227576" cy="2195571"/>
          </a:xfrm>
          <a:prstGeom prst="rect">
            <a:avLst/>
          </a:prstGeom>
        </p:spPr>
      </p:pic>
      <p:sp>
        <p:nvSpPr>
          <p:cNvPr id="11" name="Arrow: Right 10">
            <a:extLst>
              <a:ext uri="{FF2B5EF4-FFF2-40B4-BE49-F238E27FC236}">
                <a16:creationId xmlns:a16="http://schemas.microsoft.com/office/drawing/2014/main" id="{CF7AE768-EDC3-4F4F-961C-1E32EEADF369}"/>
              </a:ext>
            </a:extLst>
          </p:cNvPr>
          <p:cNvSpPr/>
          <p:nvPr/>
        </p:nvSpPr>
        <p:spPr>
          <a:xfrm>
            <a:off x="5526108" y="3928629"/>
            <a:ext cx="1048428" cy="363164"/>
          </a:xfrm>
          <a:prstGeom prst="rightArrow">
            <a:avLst/>
          </a:prstGeom>
          <a:solidFill>
            <a:schemeClr val="accent2">
              <a:lumMod val="40000"/>
              <a:lumOff val="6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93B1E0E-7F1B-48CC-8990-61D78BBB3767}"/>
              </a:ext>
            </a:extLst>
          </p:cNvPr>
          <p:cNvSpPr txBox="1"/>
          <p:nvPr/>
        </p:nvSpPr>
        <p:spPr>
          <a:xfrm>
            <a:off x="5220504" y="3135033"/>
            <a:ext cx="1582125" cy="830997"/>
          </a:xfrm>
          <a:prstGeom prst="rect">
            <a:avLst/>
          </a:prstGeom>
          <a:noFill/>
        </p:spPr>
        <p:txBody>
          <a:bodyPr wrap="square" rtlCol="0">
            <a:spAutoFit/>
          </a:bodyPr>
          <a:lstStyle/>
          <a:p>
            <a:pPr algn="ctr"/>
            <a:r>
              <a:rPr lang="en-US" sz="1600" dirty="0"/>
              <a:t>1x1 </a:t>
            </a:r>
            <a:r>
              <a:rPr lang="en-US" sz="1600" dirty="0" err="1"/>
              <a:t>convs</a:t>
            </a:r>
            <a:r>
              <a:rPr lang="en-US" sz="1600" dirty="0"/>
              <a:t> to Reduce number of parameters</a:t>
            </a:r>
          </a:p>
        </p:txBody>
      </p:sp>
      <p:sp>
        <p:nvSpPr>
          <p:cNvPr id="13" name="TextBox 12">
            <a:extLst>
              <a:ext uri="{FF2B5EF4-FFF2-40B4-BE49-F238E27FC236}">
                <a16:creationId xmlns:a16="http://schemas.microsoft.com/office/drawing/2014/main" id="{9DB6CADE-18A3-497C-A787-3678D034AFE6}"/>
              </a:ext>
            </a:extLst>
          </p:cNvPr>
          <p:cNvSpPr txBox="1"/>
          <p:nvPr/>
        </p:nvSpPr>
        <p:spPr>
          <a:xfrm>
            <a:off x="7960752" y="5277500"/>
            <a:ext cx="1842749" cy="369332"/>
          </a:xfrm>
          <a:prstGeom prst="rect">
            <a:avLst/>
          </a:prstGeom>
          <a:noFill/>
        </p:spPr>
        <p:txBody>
          <a:bodyPr wrap="none" rtlCol="0">
            <a:spAutoFit/>
          </a:bodyPr>
          <a:lstStyle/>
          <a:p>
            <a:r>
              <a:rPr lang="en-US" dirty="0"/>
              <a:t>Inception module</a:t>
            </a:r>
          </a:p>
        </p:txBody>
      </p:sp>
      <p:sp>
        <p:nvSpPr>
          <p:cNvPr id="14" name="TextBox 13">
            <a:extLst>
              <a:ext uri="{FF2B5EF4-FFF2-40B4-BE49-F238E27FC236}">
                <a16:creationId xmlns:a16="http://schemas.microsoft.com/office/drawing/2014/main" id="{8724F1D4-B5E4-4008-8561-F7E1477152A8}"/>
              </a:ext>
            </a:extLst>
          </p:cNvPr>
          <p:cNvSpPr txBox="1"/>
          <p:nvPr/>
        </p:nvSpPr>
        <p:spPr>
          <a:xfrm>
            <a:off x="1975232" y="5277500"/>
            <a:ext cx="2409057" cy="369332"/>
          </a:xfrm>
          <a:prstGeom prst="rect">
            <a:avLst/>
          </a:prstGeom>
          <a:noFill/>
        </p:spPr>
        <p:txBody>
          <a:bodyPr wrap="none" rtlCol="0">
            <a:spAutoFit/>
          </a:bodyPr>
          <a:lstStyle/>
          <a:p>
            <a:r>
              <a:rPr lang="en-US" dirty="0"/>
              <a:t>Proto Inception module</a:t>
            </a:r>
          </a:p>
        </p:txBody>
      </p:sp>
    </p:spTree>
    <p:extLst>
      <p:ext uri="{BB962C8B-B14F-4D97-AF65-F5344CB8AC3E}">
        <p14:creationId xmlns:p14="http://schemas.microsoft.com/office/powerpoint/2010/main" val="821471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CCC63-33EE-4EC1-B68B-0CCBDD7131C6}"/>
              </a:ext>
            </a:extLst>
          </p:cNvPr>
          <p:cNvSpPr>
            <a:spLocks noGrp="1"/>
          </p:cNvSpPr>
          <p:nvPr>
            <p:ph type="title"/>
          </p:nvPr>
        </p:nvSpPr>
        <p:spPr/>
        <p:txBody>
          <a:bodyPr/>
          <a:lstStyle/>
          <a:p>
            <a:endParaRPr lang="en-US" dirty="0"/>
          </a:p>
        </p:txBody>
      </p:sp>
      <p:pic>
        <p:nvPicPr>
          <p:cNvPr id="6" name="Content Placeholder 5">
            <a:extLst>
              <a:ext uri="{FF2B5EF4-FFF2-40B4-BE49-F238E27FC236}">
                <a16:creationId xmlns:a16="http://schemas.microsoft.com/office/drawing/2014/main" id="{5FD47139-80BB-4613-BFC9-34C719542C0A}"/>
              </a:ext>
            </a:extLst>
          </p:cNvPr>
          <p:cNvPicPr>
            <a:picLocks noGrp="1" noChangeAspect="1"/>
          </p:cNvPicPr>
          <p:nvPr>
            <p:ph idx="1"/>
          </p:nvPr>
        </p:nvPicPr>
        <p:blipFill>
          <a:blip r:embed="rId2"/>
          <a:stretch>
            <a:fillRect/>
          </a:stretch>
        </p:blipFill>
        <p:spPr>
          <a:xfrm>
            <a:off x="-200152" y="-129588"/>
            <a:ext cx="12592304" cy="7404276"/>
          </a:xfrm>
        </p:spPr>
      </p:pic>
      <p:sp>
        <p:nvSpPr>
          <p:cNvPr id="4" name="Slide Number Placeholder 3">
            <a:extLst>
              <a:ext uri="{FF2B5EF4-FFF2-40B4-BE49-F238E27FC236}">
                <a16:creationId xmlns:a16="http://schemas.microsoft.com/office/drawing/2014/main" id="{BAD70179-1190-477F-8010-EED1A912F080}"/>
              </a:ext>
            </a:extLst>
          </p:cNvPr>
          <p:cNvSpPr>
            <a:spLocks noGrp="1"/>
          </p:cNvSpPr>
          <p:nvPr>
            <p:ph type="sldNum" sz="quarter" idx="12"/>
          </p:nvPr>
        </p:nvSpPr>
        <p:spPr/>
        <p:txBody>
          <a:bodyPr/>
          <a:lstStyle/>
          <a:p>
            <a:fld id="{AD29F1E6-0A42-6342-8A19-FA364A33AB30}" type="slidenum">
              <a:rPr lang="en-US" smtClean="0"/>
              <a:t>6</a:t>
            </a:fld>
            <a:endParaRPr lang="en-US"/>
          </a:p>
        </p:txBody>
      </p:sp>
    </p:spTree>
    <p:extLst>
      <p:ext uri="{BB962C8B-B14F-4D97-AF65-F5344CB8AC3E}">
        <p14:creationId xmlns:p14="http://schemas.microsoft.com/office/powerpoint/2010/main" val="21415558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6CA47-996E-416C-BB76-EDF07F74A1FD}"/>
              </a:ext>
            </a:extLst>
          </p:cNvPr>
          <p:cNvSpPr>
            <a:spLocks noGrp="1"/>
          </p:cNvSpPr>
          <p:nvPr>
            <p:ph type="title"/>
          </p:nvPr>
        </p:nvSpPr>
        <p:spPr/>
        <p:txBody>
          <a:bodyPr/>
          <a:lstStyle/>
          <a:p>
            <a:r>
              <a:rPr lang="en-US" dirty="0" err="1"/>
              <a:t>ResNet</a:t>
            </a:r>
            <a:endParaRPr lang="en-US" dirty="0"/>
          </a:p>
        </p:txBody>
      </p:sp>
      <p:sp>
        <p:nvSpPr>
          <p:cNvPr id="3" name="Content Placeholder 2">
            <a:extLst>
              <a:ext uri="{FF2B5EF4-FFF2-40B4-BE49-F238E27FC236}">
                <a16:creationId xmlns:a16="http://schemas.microsoft.com/office/drawing/2014/main" id="{C3566F94-9F56-45E4-AFFD-FF1CB2DBB996}"/>
              </a:ext>
            </a:extLst>
          </p:cNvPr>
          <p:cNvSpPr>
            <a:spLocks noGrp="1"/>
          </p:cNvSpPr>
          <p:nvPr>
            <p:ph idx="1"/>
          </p:nvPr>
        </p:nvSpPr>
        <p:spPr>
          <a:xfrm>
            <a:off x="502920" y="1030634"/>
            <a:ext cx="11164824" cy="2111143"/>
          </a:xfrm>
        </p:spPr>
        <p:txBody>
          <a:bodyPr/>
          <a:lstStyle/>
          <a:p>
            <a:pPr marL="457200" indent="-457200">
              <a:buFont typeface="Arial" panose="020B0604020202020204" pitchFamily="34" charset="0"/>
              <a:buChar char="•"/>
            </a:pPr>
            <a:r>
              <a:rPr lang="en-US" sz="2400" dirty="0"/>
              <a:t>Presented by He et al. (Microsoft), 2015. Won ILSVRC 2015 in multiple categories.</a:t>
            </a:r>
          </a:p>
          <a:p>
            <a:pPr marL="457200" indent="-457200">
              <a:buFont typeface="Arial" panose="020B0604020202020204" pitchFamily="34" charset="0"/>
              <a:buChar char="•"/>
            </a:pPr>
            <a:r>
              <a:rPr lang="en-US" sz="2400" dirty="0"/>
              <a:t>Main idea: Residual block. Allows for extremely deep networks.</a:t>
            </a:r>
          </a:p>
          <a:p>
            <a:pPr marL="457200" indent="-457200">
              <a:buFont typeface="Arial" panose="020B0604020202020204" pitchFamily="34" charset="0"/>
              <a:buChar char="•"/>
            </a:pPr>
            <a:r>
              <a:rPr lang="en-US" sz="2400" dirty="0"/>
              <a:t>Authors believe that it is easier to optimize the residual mapping than the original one. Furthermore, residual block can decide to “shut itself down” if needed.</a:t>
            </a:r>
          </a:p>
        </p:txBody>
      </p:sp>
      <p:sp>
        <p:nvSpPr>
          <p:cNvPr id="4" name="Slide Number Placeholder 3">
            <a:extLst>
              <a:ext uri="{FF2B5EF4-FFF2-40B4-BE49-F238E27FC236}">
                <a16:creationId xmlns:a16="http://schemas.microsoft.com/office/drawing/2014/main" id="{AE2D00DA-1BE7-4E7A-8E11-5872329CDE5C}"/>
              </a:ext>
            </a:extLst>
          </p:cNvPr>
          <p:cNvSpPr>
            <a:spLocks noGrp="1"/>
          </p:cNvSpPr>
          <p:nvPr>
            <p:ph type="sldNum" sz="quarter" idx="12"/>
          </p:nvPr>
        </p:nvSpPr>
        <p:spPr/>
        <p:txBody>
          <a:bodyPr/>
          <a:lstStyle/>
          <a:p>
            <a:fld id="{AD29F1E6-0A42-6342-8A19-FA364A33AB30}" type="slidenum">
              <a:rPr lang="en-US" smtClean="0"/>
              <a:t>60</a:t>
            </a:fld>
            <a:endParaRPr lang="en-US"/>
          </a:p>
        </p:txBody>
      </p:sp>
      <p:pic>
        <p:nvPicPr>
          <p:cNvPr id="1028" name="Picture 4" descr="https://lh6.googleusercontent.com/9RRi8rWhyQY-DziJN1zVw4Hnms6xQmzRLzmJ7SWVbd39TJGehy-I1TSaWu7_f1vKiGsXYJB-AY8pZSWjm0rXdu4T_MUuIv5UvGYhFUQv7HTvsjReTBYdMwTv-QeHol4NT5yFhMwVqTs">
            <a:extLst>
              <a:ext uri="{FF2B5EF4-FFF2-40B4-BE49-F238E27FC236}">
                <a16:creationId xmlns:a16="http://schemas.microsoft.com/office/drawing/2014/main" id="{C7C64C41-E3D1-44F1-9745-23BF909971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40" t="15781" r="9210"/>
          <a:stretch/>
        </p:blipFill>
        <p:spPr bwMode="auto">
          <a:xfrm>
            <a:off x="3645863" y="2823910"/>
            <a:ext cx="4356299" cy="23922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F15E77-5682-411F-A956-027EA69E59E1}"/>
              </a:ext>
            </a:extLst>
          </p:cNvPr>
          <p:cNvSpPr txBox="1"/>
          <p:nvPr/>
        </p:nvSpPr>
        <p:spPr>
          <a:xfrm>
            <a:off x="8253171" y="3873498"/>
            <a:ext cx="1525546" cy="369332"/>
          </a:xfrm>
          <a:prstGeom prst="rect">
            <a:avLst/>
          </a:prstGeom>
          <a:noFill/>
        </p:spPr>
        <p:txBody>
          <a:bodyPr wrap="none" rtlCol="0">
            <a:spAutoFit/>
          </a:bodyPr>
          <a:lstStyle/>
          <a:p>
            <a:r>
              <a:rPr lang="en-US" dirty="0">
                <a:solidFill>
                  <a:srgbClr val="C00000"/>
                </a:solidFill>
              </a:rPr>
              <a:t>Residual Block</a:t>
            </a:r>
          </a:p>
        </p:txBody>
      </p:sp>
    </p:spTree>
    <p:extLst>
      <p:ext uri="{BB962C8B-B14F-4D97-AF65-F5344CB8AC3E}">
        <p14:creationId xmlns:p14="http://schemas.microsoft.com/office/powerpoint/2010/main" val="36233928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6CA47-996E-416C-BB76-EDF07F74A1FD}"/>
              </a:ext>
            </a:extLst>
          </p:cNvPr>
          <p:cNvSpPr>
            <a:spLocks noGrp="1"/>
          </p:cNvSpPr>
          <p:nvPr>
            <p:ph type="title"/>
          </p:nvPr>
        </p:nvSpPr>
        <p:spPr/>
        <p:txBody>
          <a:bodyPr/>
          <a:lstStyle/>
          <a:p>
            <a:r>
              <a:rPr lang="en-US" dirty="0" err="1"/>
              <a:t>ResNet</a:t>
            </a:r>
            <a:endParaRPr lang="en-US" dirty="0"/>
          </a:p>
        </p:txBody>
      </p:sp>
      <p:sp>
        <p:nvSpPr>
          <p:cNvPr id="3" name="Content Placeholder 2">
            <a:extLst>
              <a:ext uri="{FF2B5EF4-FFF2-40B4-BE49-F238E27FC236}">
                <a16:creationId xmlns:a16="http://schemas.microsoft.com/office/drawing/2014/main" id="{C3566F94-9F56-45E4-AFFD-FF1CB2DBB996}"/>
              </a:ext>
            </a:extLst>
          </p:cNvPr>
          <p:cNvSpPr>
            <a:spLocks noGrp="1"/>
          </p:cNvSpPr>
          <p:nvPr>
            <p:ph idx="1"/>
          </p:nvPr>
        </p:nvSpPr>
        <p:spPr>
          <a:xfrm>
            <a:off x="502920" y="1030634"/>
            <a:ext cx="11164824" cy="2111143"/>
          </a:xfrm>
        </p:spPr>
        <p:txBody>
          <a:bodyPr/>
          <a:lstStyle/>
          <a:p>
            <a:pPr marL="457200" indent="-457200">
              <a:buFont typeface="Arial" panose="020B0604020202020204" pitchFamily="34" charset="0"/>
              <a:buChar char="•"/>
            </a:pPr>
            <a:r>
              <a:rPr lang="en-US" sz="2400" dirty="0"/>
              <a:t>Presented by He et al. (Microsoft), 2015. Won ILSVRC 2015 in multiple categories.</a:t>
            </a:r>
          </a:p>
          <a:p>
            <a:pPr marL="457200" indent="-457200">
              <a:buFont typeface="Arial" panose="020B0604020202020204" pitchFamily="34" charset="0"/>
              <a:buChar char="•"/>
            </a:pPr>
            <a:r>
              <a:rPr lang="en-US" sz="2400" dirty="0"/>
              <a:t>Main idea: Residual block. Allows for extremely deep networks.</a:t>
            </a:r>
          </a:p>
          <a:p>
            <a:pPr marL="457200" indent="-457200">
              <a:buFont typeface="Arial" panose="020B0604020202020204" pitchFamily="34" charset="0"/>
              <a:buChar char="•"/>
            </a:pPr>
            <a:r>
              <a:rPr lang="en-US" sz="2400" dirty="0"/>
              <a:t>Authors believe that it is easier to optimize the residual mapping than the original one. Furthermore, residual block can decide to “shut itself down” if needed.</a:t>
            </a:r>
          </a:p>
        </p:txBody>
      </p:sp>
      <p:sp>
        <p:nvSpPr>
          <p:cNvPr id="4" name="Slide Number Placeholder 3">
            <a:extLst>
              <a:ext uri="{FF2B5EF4-FFF2-40B4-BE49-F238E27FC236}">
                <a16:creationId xmlns:a16="http://schemas.microsoft.com/office/drawing/2014/main" id="{AE2D00DA-1BE7-4E7A-8E11-5872329CDE5C}"/>
              </a:ext>
            </a:extLst>
          </p:cNvPr>
          <p:cNvSpPr>
            <a:spLocks noGrp="1"/>
          </p:cNvSpPr>
          <p:nvPr>
            <p:ph type="sldNum" sz="quarter" idx="12"/>
          </p:nvPr>
        </p:nvSpPr>
        <p:spPr/>
        <p:txBody>
          <a:bodyPr/>
          <a:lstStyle/>
          <a:p>
            <a:fld id="{AD29F1E6-0A42-6342-8A19-FA364A33AB30}" type="slidenum">
              <a:rPr lang="en-US" smtClean="0"/>
              <a:t>61</a:t>
            </a:fld>
            <a:endParaRPr lang="en-US"/>
          </a:p>
        </p:txBody>
      </p:sp>
      <p:pic>
        <p:nvPicPr>
          <p:cNvPr id="1026" name="Picture 2" descr="https://lh3.googleusercontent.com/Ku-P-9B7y3HlSR7CKomtrnUUnrQN6MPLL96lulLr5Rd4Frh-bY5z9AXENG5druAKVxIJTjVpQ_zZkOYxGIr3iYeEy8Os5W7k4veivAK5EQOairO52xy7hinvU-3trYyFCz2XqXLBncg">
            <a:extLst>
              <a:ext uri="{FF2B5EF4-FFF2-40B4-BE49-F238E27FC236}">
                <a16:creationId xmlns:a16="http://schemas.microsoft.com/office/drawing/2014/main" id="{6CD53C89-7E59-4AD8-88A7-6EB19ACF2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637" y="2954214"/>
            <a:ext cx="2560320" cy="34465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9RRi8rWhyQY-DziJN1zVw4Hnms6xQmzRLzmJ7SWVbd39TJGehy-I1TSaWu7_f1vKiGsXYJB-AY8pZSWjm0rXdu4T_MUuIv5UvGYhFUQv7HTvsjReTBYdMwTv-QeHol4NT5yFhMwVqTs">
            <a:extLst>
              <a:ext uri="{FF2B5EF4-FFF2-40B4-BE49-F238E27FC236}">
                <a16:creationId xmlns:a16="http://schemas.microsoft.com/office/drawing/2014/main" id="{C7C64C41-E3D1-44F1-9745-23BF909971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40" t="15781" r="9210"/>
          <a:stretch/>
        </p:blipFill>
        <p:spPr bwMode="auto">
          <a:xfrm>
            <a:off x="5844899" y="2759903"/>
            <a:ext cx="2157263" cy="11846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s://lh6.googleusercontent.com/eibt33z_On_QTgSDPmLg_KVLyjVuh3aMfbZpXnZoY7qeGrXorOCGI7hCQQ0YdrvKnMKTdZgyuFVLJtMj5kO3sF_l95_U0J5Gp4alnEUycbdme4ZWn0LhZHd3pJyOnTmc2nLiFxzoVCg">
            <a:extLst>
              <a:ext uri="{FF2B5EF4-FFF2-40B4-BE49-F238E27FC236}">
                <a16:creationId xmlns:a16="http://schemas.microsoft.com/office/drawing/2014/main" id="{7640E63E-2D70-4AE0-BF1D-D21C43129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3769" y="4008561"/>
            <a:ext cx="7461504" cy="23922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F15E77-5682-411F-A956-027EA69E59E1}"/>
              </a:ext>
            </a:extLst>
          </p:cNvPr>
          <p:cNvSpPr txBox="1"/>
          <p:nvPr/>
        </p:nvSpPr>
        <p:spPr>
          <a:xfrm>
            <a:off x="8170875" y="3244334"/>
            <a:ext cx="1525546" cy="369332"/>
          </a:xfrm>
          <a:prstGeom prst="rect">
            <a:avLst/>
          </a:prstGeom>
          <a:noFill/>
        </p:spPr>
        <p:txBody>
          <a:bodyPr wrap="none" rtlCol="0">
            <a:spAutoFit/>
          </a:bodyPr>
          <a:lstStyle/>
          <a:p>
            <a:r>
              <a:rPr lang="en-US" dirty="0">
                <a:solidFill>
                  <a:srgbClr val="C00000"/>
                </a:solidFill>
              </a:rPr>
              <a:t>Residual Block</a:t>
            </a:r>
          </a:p>
        </p:txBody>
      </p:sp>
    </p:spTree>
    <p:extLst>
      <p:ext uri="{BB962C8B-B14F-4D97-AF65-F5344CB8AC3E}">
        <p14:creationId xmlns:p14="http://schemas.microsoft.com/office/powerpoint/2010/main" val="14787198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A05BA-9F7F-4C5D-AD0B-A6B5BEBE40BB}"/>
              </a:ext>
            </a:extLst>
          </p:cNvPr>
          <p:cNvSpPr>
            <a:spLocks noGrp="1"/>
          </p:cNvSpPr>
          <p:nvPr>
            <p:ph type="title"/>
          </p:nvPr>
        </p:nvSpPr>
        <p:spPr/>
        <p:txBody>
          <a:bodyPr/>
          <a:lstStyle/>
          <a:p>
            <a:r>
              <a:rPr lang="en-US" dirty="0" err="1"/>
              <a:t>DenseNet</a:t>
            </a:r>
            <a:endParaRPr lang="en-US" dirty="0"/>
          </a:p>
        </p:txBody>
      </p:sp>
      <p:sp>
        <p:nvSpPr>
          <p:cNvPr id="3" name="Content Placeholder 2">
            <a:extLst>
              <a:ext uri="{FF2B5EF4-FFF2-40B4-BE49-F238E27FC236}">
                <a16:creationId xmlns:a16="http://schemas.microsoft.com/office/drawing/2014/main" id="{B31788C6-0383-40B6-A1AD-42E227E57B93}"/>
              </a:ext>
            </a:extLst>
          </p:cNvPr>
          <p:cNvSpPr>
            <a:spLocks noGrp="1"/>
          </p:cNvSpPr>
          <p:nvPr>
            <p:ph idx="1"/>
          </p:nvPr>
        </p:nvSpPr>
        <p:spPr>
          <a:xfrm>
            <a:off x="475488" y="1177758"/>
            <a:ext cx="5779008" cy="4976154"/>
          </a:xfrm>
        </p:spPr>
        <p:txBody>
          <a:bodyPr/>
          <a:lstStyle/>
          <a:p>
            <a:pPr marL="457200" indent="-457200">
              <a:buFont typeface="Arial" panose="020B0604020202020204" pitchFamily="34" charset="0"/>
              <a:buChar char="•"/>
            </a:pPr>
            <a:r>
              <a:rPr lang="en-US" sz="2400" dirty="0"/>
              <a:t>Proposed by Huang et al., 2016. Radical extension of </a:t>
            </a:r>
            <a:r>
              <a:rPr lang="en-US" sz="2400" dirty="0" err="1"/>
              <a:t>ResNet</a:t>
            </a:r>
            <a:r>
              <a:rPr lang="en-US" sz="2400" dirty="0"/>
              <a:t> idea.</a:t>
            </a:r>
          </a:p>
          <a:p>
            <a:pPr marL="457200" indent="-457200">
              <a:buFont typeface="Arial" panose="020B0604020202020204" pitchFamily="34" charset="0"/>
              <a:buChar char="•"/>
            </a:pPr>
            <a:r>
              <a:rPr lang="en-US" sz="2400" dirty="0"/>
              <a:t>Each block uses every previous feature map as input.</a:t>
            </a:r>
          </a:p>
          <a:p>
            <a:pPr marL="457200" indent="-457200">
              <a:buFont typeface="Arial" panose="020B0604020202020204" pitchFamily="34" charset="0"/>
              <a:buChar char="•"/>
            </a:pPr>
            <a:r>
              <a:rPr lang="en-US" sz="2400" dirty="0"/>
              <a:t>Idea: n computation of redundant features. All the previous information is available at each point.</a:t>
            </a:r>
          </a:p>
          <a:p>
            <a:pPr marL="457200" indent="-457200">
              <a:buFont typeface="Arial" panose="020B0604020202020204" pitchFamily="34" charset="0"/>
              <a:buChar char="•"/>
            </a:pPr>
            <a:r>
              <a:rPr lang="en-US" sz="2400" dirty="0"/>
              <a:t>Counter-intuitively, it reduces the number of parameters needed.</a:t>
            </a:r>
          </a:p>
        </p:txBody>
      </p:sp>
      <p:sp>
        <p:nvSpPr>
          <p:cNvPr id="4" name="Slide Number Placeholder 3">
            <a:extLst>
              <a:ext uri="{FF2B5EF4-FFF2-40B4-BE49-F238E27FC236}">
                <a16:creationId xmlns:a16="http://schemas.microsoft.com/office/drawing/2014/main" id="{4F1827F6-0F01-4356-AE53-BEDF50EEC8E0}"/>
              </a:ext>
            </a:extLst>
          </p:cNvPr>
          <p:cNvSpPr>
            <a:spLocks noGrp="1"/>
          </p:cNvSpPr>
          <p:nvPr>
            <p:ph type="sldNum" sz="quarter" idx="12"/>
          </p:nvPr>
        </p:nvSpPr>
        <p:spPr/>
        <p:txBody>
          <a:bodyPr/>
          <a:lstStyle/>
          <a:p>
            <a:fld id="{AD29F1E6-0A42-6342-8A19-FA364A33AB30}" type="slidenum">
              <a:rPr lang="en-US" smtClean="0"/>
              <a:t>62</a:t>
            </a:fld>
            <a:endParaRPr lang="en-US"/>
          </a:p>
        </p:txBody>
      </p:sp>
      <p:pic>
        <p:nvPicPr>
          <p:cNvPr id="2053" name="Picture 5" descr="https://lh6.googleusercontent.com/chaLja0GpcrhO8VVJ0gDQG0dESkbLrLpIVbYG6SnN-wGu555KnAK4vmS0IXTNWzDuNbh-6I4PibEDwZVvyMtJDcLtsb5d_VZhFf4zhf5dH3f5BYn0pp9bjv08g0BL8paGCXqnYandi0">
            <a:extLst>
              <a:ext uri="{FF2B5EF4-FFF2-40B4-BE49-F238E27FC236}">
                <a16:creationId xmlns:a16="http://schemas.microsoft.com/office/drawing/2014/main" id="{9A6179E7-111F-4571-9D7F-081AC6ACA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8880" y="1684173"/>
            <a:ext cx="3424637" cy="2860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0296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A05BA-9F7F-4C5D-AD0B-A6B5BEBE40BB}"/>
              </a:ext>
            </a:extLst>
          </p:cNvPr>
          <p:cNvSpPr>
            <a:spLocks noGrp="1"/>
          </p:cNvSpPr>
          <p:nvPr>
            <p:ph type="title"/>
          </p:nvPr>
        </p:nvSpPr>
        <p:spPr/>
        <p:txBody>
          <a:bodyPr/>
          <a:lstStyle/>
          <a:p>
            <a:r>
              <a:rPr lang="en-US" dirty="0" err="1"/>
              <a:t>DenseNet</a:t>
            </a:r>
            <a:endParaRPr lang="en-US" dirty="0"/>
          </a:p>
        </p:txBody>
      </p:sp>
      <p:sp>
        <p:nvSpPr>
          <p:cNvPr id="3" name="Content Placeholder 2">
            <a:extLst>
              <a:ext uri="{FF2B5EF4-FFF2-40B4-BE49-F238E27FC236}">
                <a16:creationId xmlns:a16="http://schemas.microsoft.com/office/drawing/2014/main" id="{B31788C6-0383-40B6-A1AD-42E227E57B93}"/>
              </a:ext>
            </a:extLst>
          </p:cNvPr>
          <p:cNvSpPr>
            <a:spLocks noGrp="1"/>
          </p:cNvSpPr>
          <p:nvPr>
            <p:ph idx="1"/>
          </p:nvPr>
        </p:nvSpPr>
        <p:spPr>
          <a:xfrm>
            <a:off x="475488" y="1177758"/>
            <a:ext cx="5815584" cy="4976154"/>
          </a:xfrm>
        </p:spPr>
        <p:txBody>
          <a:bodyPr/>
          <a:lstStyle/>
          <a:p>
            <a:pPr marL="457200" indent="-457200">
              <a:buFont typeface="Arial" panose="020B0604020202020204" pitchFamily="34" charset="0"/>
              <a:buChar char="•"/>
            </a:pPr>
            <a:r>
              <a:rPr lang="en-US" sz="2400" dirty="0"/>
              <a:t>Proposed by Huang et al., 2016. Radical extension of </a:t>
            </a:r>
            <a:r>
              <a:rPr lang="en-US" sz="2400" dirty="0" err="1"/>
              <a:t>ResNet</a:t>
            </a:r>
            <a:r>
              <a:rPr lang="en-US" sz="2400" dirty="0"/>
              <a:t> idea.</a:t>
            </a:r>
          </a:p>
          <a:p>
            <a:pPr marL="457200" indent="-457200">
              <a:buFont typeface="Arial" panose="020B0604020202020204" pitchFamily="34" charset="0"/>
              <a:buChar char="•"/>
            </a:pPr>
            <a:r>
              <a:rPr lang="en-US" sz="2400" dirty="0"/>
              <a:t>Each block uses every previous feature map as input.</a:t>
            </a:r>
          </a:p>
          <a:p>
            <a:pPr marL="457200" indent="-457200">
              <a:buFont typeface="Arial" panose="020B0604020202020204" pitchFamily="34" charset="0"/>
              <a:buChar char="•"/>
            </a:pPr>
            <a:r>
              <a:rPr lang="en-US" sz="2400" dirty="0"/>
              <a:t>Idea: n computation of redundant features. All the previous information is available at each point.</a:t>
            </a:r>
          </a:p>
          <a:p>
            <a:pPr marL="457200" indent="-457200">
              <a:buFont typeface="Arial" panose="020B0604020202020204" pitchFamily="34" charset="0"/>
              <a:buChar char="•"/>
            </a:pPr>
            <a:r>
              <a:rPr lang="en-US" sz="2400" dirty="0"/>
              <a:t>Counter-intuitively, it reduces the number of parameters needed.</a:t>
            </a:r>
          </a:p>
        </p:txBody>
      </p:sp>
      <p:sp>
        <p:nvSpPr>
          <p:cNvPr id="4" name="Slide Number Placeholder 3">
            <a:extLst>
              <a:ext uri="{FF2B5EF4-FFF2-40B4-BE49-F238E27FC236}">
                <a16:creationId xmlns:a16="http://schemas.microsoft.com/office/drawing/2014/main" id="{4F1827F6-0F01-4356-AE53-BEDF50EEC8E0}"/>
              </a:ext>
            </a:extLst>
          </p:cNvPr>
          <p:cNvSpPr>
            <a:spLocks noGrp="1"/>
          </p:cNvSpPr>
          <p:nvPr>
            <p:ph type="sldNum" sz="quarter" idx="12"/>
          </p:nvPr>
        </p:nvSpPr>
        <p:spPr/>
        <p:txBody>
          <a:bodyPr/>
          <a:lstStyle/>
          <a:p>
            <a:fld id="{AD29F1E6-0A42-6342-8A19-FA364A33AB30}" type="slidenum">
              <a:rPr lang="en-US" smtClean="0"/>
              <a:t>63</a:t>
            </a:fld>
            <a:endParaRPr lang="en-US"/>
          </a:p>
        </p:txBody>
      </p:sp>
      <p:pic>
        <p:nvPicPr>
          <p:cNvPr id="2050" name="Picture 2" descr="https://lh3.googleusercontent.com/X6rkgsgPb7EvmaNBgvQ5dPZXrMgTxh97J9qycHXtOq3xOiYqAD1_orm1c8cG6n7WfXSm9vQl0qlirysZHr4uUzy2oWU8r7MmgpKAagtnKNDD8Dy0OVprBJeJIesA0jDBEK41G1rkByE">
            <a:extLst>
              <a:ext uri="{FF2B5EF4-FFF2-40B4-BE49-F238E27FC236}">
                <a16:creationId xmlns:a16="http://schemas.microsoft.com/office/drawing/2014/main" id="{ACAC91F6-36C6-4F97-A489-F28DD136A5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4242" y="5012868"/>
            <a:ext cx="8993659" cy="133474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https://lh6.googleusercontent.com/RDTZ1IVGLGiUbuUCyzVHSlxZYRg3kWXy2RXqAp3jpk9uKe_zBekiMumb9LojeyTUZ-qC2VMHL0Zwea4u1SNLHmHbaYDTIbI2C-bLXMfOIA30K-1ZJv2cxb8ltrvUakooa57bASGoO6k">
            <a:extLst>
              <a:ext uri="{FF2B5EF4-FFF2-40B4-BE49-F238E27FC236}">
                <a16:creationId xmlns:a16="http://schemas.microsoft.com/office/drawing/2014/main" id="{859CCEDB-B96B-46FB-9ECA-B951E63DF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6744" y="2606970"/>
            <a:ext cx="5402056" cy="2068216"/>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https://lh6.googleusercontent.com/chaLja0GpcrhO8VVJ0gDQG0dESkbLrLpIVbYG6SnN-wGu555KnAK4vmS0IXTNWzDuNbh-6I4PibEDwZVvyMtJDcLtsb5d_VZhFf4zhf5dH3f5BYn0pp9bjv08g0BL8paGCXqnYandi0">
            <a:extLst>
              <a:ext uri="{FF2B5EF4-FFF2-40B4-BE49-F238E27FC236}">
                <a16:creationId xmlns:a16="http://schemas.microsoft.com/office/drawing/2014/main" id="{9A6179E7-111F-4571-9D7F-081AC6ACAB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0827" y="958107"/>
            <a:ext cx="1705861" cy="1424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5248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B39E6-E425-44F0-A169-80701DCD6BE4}"/>
              </a:ext>
            </a:extLst>
          </p:cNvPr>
          <p:cNvSpPr>
            <a:spLocks noGrp="1"/>
          </p:cNvSpPr>
          <p:nvPr>
            <p:ph type="title"/>
          </p:nvPr>
        </p:nvSpPr>
        <p:spPr/>
        <p:txBody>
          <a:bodyPr/>
          <a:lstStyle/>
          <a:p>
            <a:r>
              <a:rPr lang="en-US" dirty="0" err="1"/>
              <a:t>MobileNet</a:t>
            </a:r>
            <a:endParaRPr lang="en-US" dirty="0"/>
          </a:p>
        </p:txBody>
      </p:sp>
      <p:sp>
        <p:nvSpPr>
          <p:cNvPr id="3" name="Content Placeholder 2">
            <a:extLst>
              <a:ext uri="{FF2B5EF4-FFF2-40B4-BE49-F238E27FC236}">
                <a16:creationId xmlns:a16="http://schemas.microsoft.com/office/drawing/2014/main" id="{91DACA23-ABC9-4A39-A2E9-00A03CE7C6AA}"/>
              </a:ext>
            </a:extLst>
          </p:cNvPr>
          <p:cNvSpPr>
            <a:spLocks noGrp="1"/>
          </p:cNvSpPr>
          <p:nvPr>
            <p:ph idx="1"/>
          </p:nvPr>
        </p:nvSpPr>
        <p:spPr>
          <a:xfrm>
            <a:off x="548641" y="1177758"/>
            <a:ext cx="6693408" cy="4884714"/>
          </a:xfrm>
        </p:spPr>
        <p:txBody>
          <a:bodyPr/>
          <a:lstStyle/>
          <a:p>
            <a:pPr marL="457200" indent="-457200">
              <a:buFont typeface="Arial" panose="020B0604020202020204" pitchFamily="34" charset="0"/>
              <a:buChar char="•"/>
            </a:pPr>
            <a:r>
              <a:rPr lang="en-US" sz="2400" dirty="0"/>
              <a:t>Published by Howard et al., 2017.</a:t>
            </a:r>
          </a:p>
          <a:p>
            <a:pPr marL="457200" indent="-457200">
              <a:buFont typeface="Arial" panose="020B0604020202020204" pitchFamily="34" charset="0"/>
              <a:buChar char="•"/>
            </a:pPr>
            <a:r>
              <a:rPr lang="en-US" sz="2400" dirty="0"/>
              <a:t>Extremely efficient network with decent accuracy.</a:t>
            </a:r>
          </a:p>
          <a:p>
            <a:pPr marL="457200" indent="-457200">
              <a:buFont typeface="Arial" panose="020B0604020202020204" pitchFamily="34" charset="0"/>
              <a:buChar char="•"/>
            </a:pPr>
            <a:r>
              <a:rPr lang="en-US" sz="2400" dirty="0"/>
              <a:t>Main concept: </a:t>
            </a:r>
            <a:r>
              <a:rPr lang="en-US" sz="2400" dirty="0" err="1"/>
              <a:t>depthwise</a:t>
            </a:r>
            <a:r>
              <a:rPr lang="en-US" sz="2400" dirty="0"/>
              <a:t>-separable convolutions. Convolve each feature maps with a kernel, then use a 1x1 convolution to aggregate the result.</a:t>
            </a:r>
          </a:p>
          <a:p>
            <a:pPr marL="457200" indent="-457200">
              <a:buFont typeface="Arial" panose="020B0604020202020204" pitchFamily="34" charset="0"/>
              <a:buChar char="•"/>
            </a:pPr>
            <a:r>
              <a:rPr lang="en-US" sz="2400" dirty="0"/>
              <a:t>This approximates vanilla convolutions without having to convolve large kernels through channels.</a:t>
            </a:r>
          </a:p>
        </p:txBody>
      </p:sp>
      <p:sp>
        <p:nvSpPr>
          <p:cNvPr id="4" name="Slide Number Placeholder 3">
            <a:extLst>
              <a:ext uri="{FF2B5EF4-FFF2-40B4-BE49-F238E27FC236}">
                <a16:creationId xmlns:a16="http://schemas.microsoft.com/office/drawing/2014/main" id="{38CA9813-95A7-4C6A-AF46-30A070F26571}"/>
              </a:ext>
            </a:extLst>
          </p:cNvPr>
          <p:cNvSpPr>
            <a:spLocks noGrp="1"/>
          </p:cNvSpPr>
          <p:nvPr>
            <p:ph type="sldNum" sz="quarter" idx="12"/>
          </p:nvPr>
        </p:nvSpPr>
        <p:spPr/>
        <p:txBody>
          <a:bodyPr/>
          <a:lstStyle/>
          <a:p>
            <a:fld id="{AD29F1E6-0A42-6342-8A19-FA364A33AB30}" type="slidenum">
              <a:rPr lang="en-US" smtClean="0"/>
              <a:t>64</a:t>
            </a:fld>
            <a:endParaRPr lang="en-US"/>
          </a:p>
        </p:txBody>
      </p:sp>
      <p:pic>
        <p:nvPicPr>
          <p:cNvPr id="6" name="Picture 5">
            <a:extLst>
              <a:ext uri="{FF2B5EF4-FFF2-40B4-BE49-F238E27FC236}">
                <a16:creationId xmlns:a16="http://schemas.microsoft.com/office/drawing/2014/main" id="{82963726-E797-4757-A8DE-EB3393C696AC}"/>
              </a:ext>
            </a:extLst>
          </p:cNvPr>
          <p:cNvPicPr>
            <a:picLocks noChangeAspect="1"/>
          </p:cNvPicPr>
          <p:nvPr/>
        </p:nvPicPr>
        <p:blipFill>
          <a:blip r:embed="rId2"/>
          <a:stretch>
            <a:fillRect/>
          </a:stretch>
        </p:blipFill>
        <p:spPr>
          <a:xfrm>
            <a:off x="7700065" y="983807"/>
            <a:ext cx="3555873" cy="5285232"/>
          </a:xfrm>
          <a:prstGeom prst="rect">
            <a:avLst/>
          </a:prstGeom>
        </p:spPr>
      </p:pic>
    </p:spTree>
    <p:extLst>
      <p:ext uri="{BB962C8B-B14F-4D97-AF65-F5344CB8AC3E}">
        <p14:creationId xmlns:p14="http://schemas.microsoft.com/office/powerpoint/2010/main" val="5456890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0A987-9606-4617-8CE8-9C2F2D772F78}"/>
              </a:ext>
            </a:extLst>
          </p:cNvPr>
          <p:cNvSpPr>
            <a:spLocks noGrp="1"/>
          </p:cNvSpPr>
          <p:nvPr>
            <p:ph type="title"/>
          </p:nvPr>
        </p:nvSpPr>
        <p:spPr/>
        <p:txBody>
          <a:bodyPr/>
          <a:lstStyle/>
          <a:p>
            <a:r>
              <a:rPr lang="en-US" dirty="0"/>
              <a:t>Beyond</a:t>
            </a:r>
          </a:p>
        </p:txBody>
      </p:sp>
      <p:sp>
        <p:nvSpPr>
          <p:cNvPr id="3" name="Content Placeholder 2">
            <a:extLst>
              <a:ext uri="{FF2B5EF4-FFF2-40B4-BE49-F238E27FC236}">
                <a16:creationId xmlns:a16="http://schemas.microsoft.com/office/drawing/2014/main" id="{C9BB7121-8B96-45FD-9C89-0A55C621A327}"/>
              </a:ext>
            </a:extLst>
          </p:cNvPr>
          <p:cNvSpPr>
            <a:spLocks noGrp="1"/>
          </p:cNvSpPr>
          <p:nvPr>
            <p:ph idx="1"/>
          </p:nvPr>
        </p:nvSpPr>
        <p:spPr>
          <a:xfrm>
            <a:off x="932496" y="1534374"/>
            <a:ext cx="10327008" cy="4774986"/>
          </a:xfrm>
        </p:spPr>
        <p:txBody>
          <a:bodyPr/>
          <a:lstStyle/>
          <a:p>
            <a:pPr marL="457200" indent="-457200">
              <a:buFont typeface="Arial" panose="020B0604020202020204" pitchFamily="34" charset="0"/>
              <a:buChar char="•"/>
            </a:pPr>
            <a:r>
              <a:rPr lang="en-US" dirty="0"/>
              <a:t>MobileNetV2 (</a:t>
            </a:r>
            <a:r>
              <a:rPr lang="en-US" dirty="0">
                <a:hlinkClick r:id="rId2"/>
              </a:rPr>
              <a:t>https://arxiv.org/abs/1801.04381</a:t>
            </a:r>
            <a:r>
              <a:rPr lang="en-US" dirty="0"/>
              <a:t>) </a:t>
            </a:r>
          </a:p>
          <a:p>
            <a:pPr marL="457200" indent="-457200">
              <a:buFont typeface="Arial" panose="020B0604020202020204" pitchFamily="34" charset="0"/>
              <a:buChar char="•"/>
            </a:pPr>
            <a:r>
              <a:rPr lang="en-US" dirty="0"/>
              <a:t>Inception-Resnet, v1 and v2 (</a:t>
            </a:r>
            <a:r>
              <a:rPr lang="en-US" dirty="0">
                <a:hlinkClick r:id="rId3"/>
              </a:rPr>
              <a:t>https://arxiv.org/abs/1602.07261</a:t>
            </a:r>
            <a:r>
              <a:rPr lang="en-US" dirty="0"/>
              <a:t>)</a:t>
            </a:r>
          </a:p>
          <a:p>
            <a:pPr marL="457200" indent="-457200">
              <a:buFont typeface="Arial" panose="020B0604020202020204" pitchFamily="34" charset="0"/>
              <a:buChar char="•"/>
            </a:pPr>
            <a:r>
              <a:rPr lang="en-US" dirty="0"/>
              <a:t>Wide-Resnet (</a:t>
            </a:r>
            <a:r>
              <a:rPr lang="en-US" dirty="0">
                <a:hlinkClick r:id="rId4"/>
              </a:rPr>
              <a:t>https://arxiv.org/abs/1605.07146</a:t>
            </a:r>
            <a:r>
              <a:rPr lang="en-US" dirty="0"/>
              <a:t>)</a:t>
            </a:r>
          </a:p>
          <a:p>
            <a:pPr marL="457200" indent="-457200">
              <a:buFont typeface="Arial" panose="020B0604020202020204" pitchFamily="34" charset="0"/>
              <a:buChar char="•"/>
            </a:pPr>
            <a:r>
              <a:rPr lang="en-US" dirty="0" err="1"/>
              <a:t>Xception</a:t>
            </a:r>
            <a:r>
              <a:rPr lang="en-US" dirty="0"/>
              <a:t> (</a:t>
            </a:r>
            <a:r>
              <a:rPr lang="en-US" dirty="0">
                <a:hlinkClick r:id="rId5"/>
              </a:rPr>
              <a:t>https://arxiv.org/abs/1610.02357</a:t>
            </a:r>
            <a:r>
              <a:rPr lang="en-US" dirty="0"/>
              <a:t>)</a:t>
            </a:r>
          </a:p>
          <a:p>
            <a:pPr marL="457200" indent="-457200">
              <a:buFont typeface="Arial" panose="020B0604020202020204" pitchFamily="34" charset="0"/>
              <a:buChar char="•"/>
            </a:pPr>
            <a:r>
              <a:rPr lang="en-US" dirty="0" err="1"/>
              <a:t>ResNeXt</a:t>
            </a:r>
            <a:r>
              <a:rPr lang="en-US" dirty="0"/>
              <a:t> (</a:t>
            </a:r>
            <a:r>
              <a:rPr lang="en-US" dirty="0">
                <a:hlinkClick r:id="rId6"/>
              </a:rPr>
              <a:t>https://arxiv.org/pdf/1611.05431</a:t>
            </a:r>
            <a:r>
              <a:rPr lang="en-US" dirty="0"/>
              <a:t>)</a:t>
            </a:r>
          </a:p>
          <a:p>
            <a:pPr marL="457200" indent="-457200">
              <a:buFont typeface="Arial" panose="020B0604020202020204" pitchFamily="34" charset="0"/>
              <a:buChar char="•"/>
            </a:pPr>
            <a:r>
              <a:rPr lang="en-US" dirty="0" err="1"/>
              <a:t>ShuffleNet</a:t>
            </a:r>
            <a:r>
              <a:rPr lang="en-US" dirty="0"/>
              <a:t>, v1 and v2 (</a:t>
            </a:r>
            <a:r>
              <a:rPr lang="en-US" dirty="0">
                <a:hlinkClick r:id="rId7"/>
              </a:rPr>
              <a:t>https://arxiv.org/abs/1707.01083</a:t>
            </a:r>
            <a:r>
              <a:rPr lang="en-US" dirty="0"/>
              <a:t>)</a:t>
            </a:r>
          </a:p>
          <a:p>
            <a:pPr marL="457200" indent="-457200">
              <a:buFont typeface="Arial" panose="020B0604020202020204" pitchFamily="34" charset="0"/>
              <a:buChar char="•"/>
            </a:pPr>
            <a:r>
              <a:rPr lang="en-US" dirty="0"/>
              <a:t>Squeeze and Excitation Nets (</a:t>
            </a:r>
            <a:r>
              <a:rPr lang="en-US" dirty="0">
                <a:hlinkClick r:id="rId8"/>
              </a:rPr>
              <a:t>https://arxiv.org/abs/1709.01507</a:t>
            </a:r>
            <a:r>
              <a:rPr lang="en-US" dirty="0"/>
              <a:t> )</a:t>
            </a:r>
          </a:p>
        </p:txBody>
      </p:sp>
      <p:sp>
        <p:nvSpPr>
          <p:cNvPr id="4" name="Slide Number Placeholder 3">
            <a:extLst>
              <a:ext uri="{FF2B5EF4-FFF2-40B4-BE49-F238E27FC236}">
                <a16:creationId xmlns:a16="http://schemas.microsoft.com/office/drawing/2014/main" id="{7B4614A1-1EB2-4B36-8751-9CEE50B0A6E0}"/>
              </a:ext>
            </a:extLst>
          </p:cNvPr>
          <p:cNvSpPr>
            <a:spLocks noGrp="1"/>
          </p:cNvSpPr>
          <p:nvPr>
            <p:ph type="sldNum" sz="quarter" idx="12"/>
          </p:nvPr>
        </p:nvSpPr>
        <p:spPr/>
        <p:txBody>
          <a:bodyPr/>
          <a:lstStyle/>
          <a:p>
            <a:fld id="{AD29F1E6-0A42-6342-8A19-FA364A33AB30}" type="slidenum">
              <a:rPr lang="en-US" smtClean="0"/>
              <a:t>65</a:t>
            </a:fld>
            <a:endParaRPr lang="en-US"/>
          </a:p>
        </p:txBody>
      </p:sp>
    </p:spTree>
    <p:extLst>
      <p:ext uri="{BB962C8B-B14F-4D97-AF65-F5344CB8AC3E}">
        <p14:creationId xmlns:p14="http://schemas.microsoft.com/office/powerpoint/2010/main" val="25548329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E1DE8-52D2-4C41-88D7-DDCC23F3B603}"/>
              </a:ext>
            </a:extLst>
          </p:cNvPr>
          <p:cNvSpPr>
            <a:spLocks noGrp="1"/>
          </p:cNvSpPr>
          <p:nvPr>
            <p:ph type="title"/>
          </p:nvPr>
        </p:nvSpPr>
        <p:spPr/>
        <p:txBody>
          <a:bodyPr/>
          <a:lstStyle/>
          <a:p>
            <a:r>
              <a:rPr lang="en-US" dirty="0"/>
              <a:t>The world of image analysis</a:t>
            </a:r>
          </a:p>
        </p:txBody>
      </p:sp>
      <p:sp>
        <p:nvSpPr>
          <p:cNvPr id="3" name="Content Placeholder 2">
            <a:extLst>
              <a:ext uri="{FF2B5EF4-FFF2-40B4-BE49-F238E27FC236}">
                <a16:creationId xmlns:a16="http://schemas.microsoft.com/office/drawing/2014/main" id="{F5E2B963-86C9-4ADC-9EE4-85770364CB7C}"/>
              </a:ext>
            </a:extLst>
          </p:cNvPr>
          <p:cNvSpPr>
            <a:spLocks noGrp="1"/>
          </p:cNvSpPr>
          <p:nvPr>
            <p:ph idx="1"/>
          </p:nvPr>
        </p:nvSpPr>
        <p:spPr>
          <a:xfrm>
            <a:off x="833415" y="1177758"/>
            <a:ext cx="10327008" cy="4747554"/>
          </a:xfrm>
        </p:spPr>
        <p:txBody>
          <a:bodyPr/>
          <a:lstStyle/>
          <a:p>
            <a:r>
              <a:rPr lang="en-US" dirty="0"/>
              <a:t>Image classification is just one task. There are many other interesting tasks that use the networks presented here and more:</a:t>
            </a:r>
          </a:p>
          <a:p>
            <a:pPr marL="457200" indent="-457200">
              <a:buFont typeface="Arial" panose="020B0604020202020204" pitchFamily="34" charset="0"/>
              <a:buChar char="•"/>
            </a:pPr>
            <a:r>
              <a:rPr lang="en-US" dirty="0"/>
              <a:t>Object detection and localization</a:t>
            </a:r>
          </a:p>
          <a:p>
            <a:pPr marL="457200" indent="-457200">
              <a:buFont typeface="Arial" panose="020B0604020202020204" pitchFamily="34" charset="0"/>
              <a:buChar char="•"/>
            </a:pPr>
            <a:r>
              <a:rPr lang="en-US" dirty="0"/>
              <a:t>Image denoising</a:t>
            </a:r>
          </a:p>
          <a:p>
            <a:pPr marL="457200" indent="-457200">
              <a:buFont typeface="Arial" panose="020B0604020202020204" pitchFamily="34" charset="0"/>
              <a:buChar char="•"/>
            </a:pPr>
            <a:r>
              <a:rPr lang="en-US" dirty="0"/>
              <a:t>Semantic Segmentation</a:t>
            </a:r>
          </a:p>
          <a:p>
            <a:pPr marL="457200" indent="-457200">
              <a:buFont typeface="Arial" panose="020B0604020202020204" pitchFamily="34" charset="0"/>
              <a:buChar char="•"/>
            </a:pPr>
            <a:r>
              <a:rPr lang="en-US" dirty="0"/>
              <a:t>Saliency prediction</a:t>
            </a:r>
          </a:p>
          <a:p>
            <a:pPr marL="457200" indent="-457200">
              <a:buFont typeface="Arial" panose="020B0604020202020204" pitchFamily="34" charset="0"/>
              <a:buChar char="•"/>
            </a:pPr>
            <a:r>
              <a:rPr lang="en-US" dirty="0"/>
              <a:t>Captioning</a:t>
            </a:r>
          </a:p>
          <a:p>
            <a:pPr marL="457200" indent="-457200">
              <a:buFont typeface="Arial" panose="020B0604020202020204" pitchFamily="34" charset="0"/>
              <a:buChar char="•"/>
            </a:pPr>
            <a:r>
              <a:rPr lang="en-US" dirty="0"/>
              <a:t>Style transfer</a:t>
            </a:r>
          </a:p>
          <a:p>
            <a:pPr marL="457200" indent="-457200">
              <a:buFont typeface="Arial" panose="020B0604020202020204" pitchFamily="34" charset="0"/>
              <a:buChar char="•"/>
            </a:pPr>
            <a:r>
              <a:rPr lang="en-US" dirty="0"/>
              <a:t>…</a:t>
            </a:r>
          </a:p>
        </p:txBody>
      </p:sp>
      <p:sp>
        <p:nvSpPr>
          <p:cNvPr id="4" name="Slide Number Placeholder 3">
            <a:extLst>
              <a:ext uri="{FF2B5EF4-FFF2-40B4-BE49-F238E27FC236}">
                <a16:creationId xmlns:a16="http://schemas.microsoft.com/office/drawing/2014/main" id="{34928B7F-FC77-482C-954D-EC8987F6B8A1}"/>
              </a:ext>
            </a:extLst>
          </p:cNvPr>
          <p:cNvSpPr>
            <a:spLocks noGrp="1"/>
          </p:cNvSpPr>
          <p:nvPr>
            <p:ph type="sldNum" sz="quarter" idx="12"/>
          </p:nvPr>
        </p:nvSpPr>
        <p:spPr/>
        <p:txBody>
          <a:bodyPr/>
          <a:lstStyle/>
          <a:p>
            <a:fld id="{AD29F1E6-0A42-6342-8A19-FA364A33AB30}" type="slidenum">
              <a:rPr lang="en-US" smtClean="0"/>
              <a:t>66</a:t>
            </a:fld>
            <a:endParaRPr lang="en-US"/>
          </a:p>
        </p:txBody>
      </p:sp>
      <p:sp>
        <p:nvSpPr>
          <p:cNvPr id="5" name="TextBox 4">
            <a:extLst>
              <a:ext uri="{FF2B5EF4-FFF2-40B4-BE49-F238E27FC236}">
                <a16:creationId xmlns:a16="http://schemas.microsoft.com/office/drawing/2014/main" id="{84B32C7A-123E-4B25-B2AE-823C5E4B4324}"/>
              </a:ext>
            </a:extLst>
          </p:cNvPr>
          <p:cNvSpPr txBox="1"/>
          <p:nvPr/>
        </p:nvSpPr>
        <p:spPr>
          <a:xfrm>
            <a:off x="7571232" y="3738110"/>
            <a:ext cx="2543883" cy="584775"/>
          </a:xfrm>
          <a:prstGeom prst="rect">
            <a:avLst/>
          </a:prstGeom>
          <a:noFill/>
        </p:spPr>
        <p:txBody>
          <a:bodyPr wrap="square" rtlCol="0">
            <a:spAutoFit/>
          </a:bodyPr>
          <a:lstStyle/>
          <a:p>
            <a:pPr algn="ctr"/>
            <a:r>
              <a:rPr lang="en-US" sz="3200" dirty="0">
                <a:solidFill>
                  <a:srgbClr val="C00000"/>
                </a:solidFill>
              </a:rPr>
              <a:t>CS209b!</a:t>
            </a:r>
          </a:p>
        </p:txBody>
      </p:sp>
    </p:spTree>
    <p:extLst>
      <p:ext uri="{BB962C8B-B14F-4D97-AF65-F5344CB8AC3E}">
        <p14:creationId xmlns:p14="http://schemas.microsoft.com/office/powerpoint/2010/main" val="62980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219085C-C50B-4A4C-A7C4-4583E8FEA1B3}"/>
              </a:ext>
            </a:extLst>
          </p:cNvPr>
          <p:cNvSpPr>
            <a:spLocks noGrp="1"/>
          </p:cNvSpPr>
          <p:nvPr>
            <p:ph type="title"/>
          </p:nvPr>
        </p:nvSpPr>
        <p:spPr>
          <a:xfrm>
            <a:off x="963084" y="2747962"/>
            <a:ext cx="10363200" cy="1362076"/>
          </a:xfrm>
        </p:spPr>
        <p:txBody>
          <a:bodyPr/>
          <a:lstStyle/>
          <a:p>
            <a:pPr algn="ctr"/>
            <a:r>
              <a:rPr lang="en-US" dirty="0"/>
              <a:t>Thank You!</a:t>
            </a:r>
          </a:p>
        </p:txBody>
      </p:sp>
      <p:sp>
        <p:nvSpPr>
          <p:cNvPr id="4" name="Slide Number Placeholder 3">
            <a:extLst>
              <a:ext uri="{FF2B5EF4-FFF2-40B4-BE49-F238E27FC236}">
                <a16:creationId xmlns:a16="http://schemas.microsoft.com/office/drawing/2014/main" id="{6827F5ED-5D5E-4934-B2EA-54F80229D5DA}"/>
              </a:ext>
            </a:extLst>
          </p:cNvPr>
          <p:cNvSpPr>
            <a:spLocks noGrp="1"/>
          </p:cNvSpPr>
          <p:nvPr>
            <p:ph type="sldNum" sz="quarter" idx="12"/>
          </p:nvPr>
        </p:nvSpPr>
        <p:spPr/>
        <p:txBody>
          <a:bodyPr/>
          <a:lstStyle/>
          <a:p>
            <a:fld id="{AD29F1E6-0A42-6342-8A19-FA364A33AB30}" type="slidenum">
              <a:rPr lang="en-US" smtClean="0"/>
              <a:t>67</a:t>
            </a:fld>
            <a:endParaRPr lang="en-US"/>
          </a:p>
        </p:txBody>
      </p:sp>
    </p:spTree>
    <p:extLst>
      <p:ext uri="{BB962C8B-B14F-4D97-AF65-F5344CB8AC3E}">
        <p14:creationId xmlns:p14="http://schemas.microsoft.com/office/powerpoint/2010/main" val="28022191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F1A2C-DB2B-485D-A0CD-76D4036D530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15D1457-09D1-4608-B623-18DAE51829C9}"/>
              </a:ext>
            </a:extLst>
          </p:cNvPr>
          <p:cNvSpPr>
            <a:spLocks noGrp="1"/>
          </p:cNvSpPr>
          <p:nvPr>
            <p:ph idx="1"/>
          </p:nvPr>
        </p:nvSpPr>
        <p:spPr>
          <a:xfrm>
            <a:off x="932496" y="2373428"/>
            <a:ext cx="10327008" cy="2111143"/>
          </a:xfrm>
        </p:spPr>
        <p:txBody>
          <a:bodyPr/>
          <a:lstStyle/>
          <a:p>
            <a:r>
              <a:rPr lang="en-US" dirty="0"/>
              <a:t>Let’s now take a look at how to build very simple models in practice.</a:t>
            </a:r>
          </a:p>
          <a:p>
            <a:endParaRPr lang="en-US" dirty="0"/>
          </a:p>
          <a:p>
            <a:pPr algn="ctr"/>
            <a:r>
              <a:rPr lang="en-US" sz="3600" dirty="0">
                <a:solidFill>
                  <a:srgbClr val="C00000"/>
                </a:solidFill>
              </a:rPr>
              <a:t>Notebook examples!</a:t>
            </a:r>
          </a:p>
        </p:txBody>
      </p:sp>
      <p:sp>
        <p:nvSpPr>
          <p:cNvPr id="4" name="Slide Number Placeholder 3">
            <a:extLst>
              <a:ext uri="{FF2B5EF4-FFF2-40B4-BE49-F238E27FC236}">
                <a16:creationId xmlns:a16="http://schemas.microsoft.com/office/drawing/2014/main" id="{42C5E127-8DAC-45A2-A31A-1727D8BEC3F8}"/>
              </a:ext>
            </a:extLst>
          </p:cNvPr>
          <p:cNvSpPr>
            <a:spLocks noGrp="1"/>
          </p:cNvSpPr>
          <p:nvPr>
            <p:ph type="sldNum" sz="quarter" idx="12"/>
          </p:nvPr>
        </p:nvSpPr>
        <p:spPr/>
        <p:txBody>
          <a:bodyPr/>
          <a:lstStyle/>
          <a:p>
            <a:fld id="{AD29F1E6-0A42-6342-8A19-FA364A33AB30}" type="slidenum">
              <a:rPr lang="en-US" smtClean="0"/>
              <a:t>68</a:t>
            </a:fld>
            <a:endParaRPr lang="en-US"/>
          </a:p>
        </p:txBody>
      </p:sp>
    </p:spTree>
    <p:extLst>
      <p:ext uri="{BB962C8B-B14F-4D97-AF65-F5344CB8AC3E}">
        <p14:creationId xmlns:p14="http://schemas.microsoft.com/office/powerpoint/2010/main" val="969683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2903-16F3-4EAB-BE88-D407A7724B15}"/>
              </a:ext>
            </a:extLst>
          </p:cNvPr>
          <p:cNvSpPr>
            <a:spLocks noGrp="1"/>
          </p:cNvSpPr>
          <p:nvPr>
            <p:ph type="title"/>
          </p:nvPr>
        </p:nvSpPr>
        <p:spPr/>
        <p:txBody>
          <a:bodyPr/>
          <a:lstStyle/>
          <a:p>
            <a:r>
              <a:rPr lang="en-US" dirty="0"/>
              <a:t>We need to be able to deal with these cases.</a:t>
            </a:r>
          </a:p>
        </p:txBody>
      </p:sp>
      <p:pic>
        <p:nvPicPr>
          <p:cNvPr id="6" name="Content Placeholder 5">
            <a:extLst>
              <a:ext uri="{FF2B5EF4-FFF2-40B4-BE49-F238E27FC236}">
                <a16:creationId xmlns:a16="http://schemas.microsoft.com/office/drawing/2014/main" id="{AF0A3943-B044-4649-BFFE-769CC248104A}"/>
              </a:ext>
            </a:extLst>
          </p:cNvPr>
          <p:cNvPicPr>
            <a:picLocks noGrp="1" noChangeAspect="1"/>
          </p:cNvPicPr>
          <p:nvPr>
            <p:ph idx="1"/>
          </p:nvPr>
        </p:nvPicPr>
        <p:blipFill>
          <a:blip r:embed="rId2"/>
          <a:stretch>
            <a:fillRect/>
          </a:stretch>
        </p:blipFill>
        <p:spPr>
          <a:xfrm>
            <a:off x="2341819" y="998566"/>
            <a:ext cx="3754181" cy="2500285"/>
          </a:xfrm>
        </p:spPr>
      </p:pic>
      <p:sp>
        <p:nvSpPr>
          <p:cNvPr id="4" name="Slide Number Placeholder 3">
            <a:extLst>
              <a:ext uri="{FF2B5EF4-FFF2-40B4-BE49-F238E27FC236}">
                <a16:creationId xmlns:a16="http://schemas.microsoft.com/office/drawing/2014/main" id="{5FAE9A78-3173-4877-8C4E-5B8FC111E6D2}"/>
              </a:ext>
            </a:extLst>
          </p:cNvPr>
          <p:cNvSpPr>
            <a:spLocks noGrp="1"/>
          </p:cNvSpPr>
          <p:nvPr>
            <p:ph type="sldNum" sz="quarter" idx="12"/>
          </p:nvPr>
        </p:nvSpPr>
        <p:spPr/>
        <p:txBody>
          <a:bodyPr/>
          <a:lstStyle/>
          <a:p>
            <a:fld id="{AD29F1E6-0A42-6342-8A19-FA364A33AB30}" type="slidenum">
              <a:rPr lang="en-US" smtClean="0"/>
              <a:t>7</a:t>
            </a:fld>
            <a:endParaRPr lang="en-US"/>
          </a:p>
        </p:txBody>
      </p:sp>
      <p:pic>
        <p:nvPicPr>
          <p:cNvPr id="8" name="Picture 7">
            <a:extLst>
              <a:ext uri="{FF2B5EF4-FFF2-40B4-BE49-F238E27FC236}">
                <a16:creationId xmlns:a16="http://schemas.microsoft.com/office/drawing/2014/main" id="{BCB79ED1-D52B-4A75-8BE8-202EE570BBB7}"/>
              </a:ext>
            </a:extLst>
          </p:cNvPr>
          <p:cNvPicPr>
            <a:picLocks noChangeAspect="1"/>
          </p:cNvPicPr>
          <p:nvPr/>
        </p:nvPicPr>
        <p:blipFill>
          <a:blip r:embed="rId3"/>
          <a:stretch>
            <a:fillRect/>
          </a:stretch>
        </p:blipFill>
        <p:spPr>
          <a:xfrm>
            <a:off x="6298021" y="998566"/>
            <a:ext cx="3653344" cy="2138039"/>
          </a:xfrm>
          <a:prstGeom prst="rect">
            <a:avLst/>
          </a:prstGeom>
        </p:spPr>
      </p:pic>
      <p:pic>
        <p:nvPicPr>
          <p:cNvPr id="14" name="Picture 13">
            <a:extLst>
              <a:ext uri="{FF2B5EF4-FFF2-40B4-BE49-F238E27FC236}">
                <a16:creationId xmlns:a16="http://schemas.microsoft.com/office/drawing/2014/main" id="{B482DFBA-C19E-451C-A1A1-43BB944EFEE1}"/>
              </a:ext>
            </a:extLst>
          </p:cNvPr>
          <p:cNvPicPr>
            <a:picLocks noChangeAspect="1"/>
          </p:cNvPicPr>
          <p:nvPr/>
        </p:nvPicPr>
        <p:blipFill>
          <a:blip r:embed="rId4"/>
          <a:stretch>
            <a:fillRect/>
          </a:stretch>
        </p:blipFill>
        <p:spPr>
          <a:xfrm>
            <a:off x="6298021" y="3347123"/>
            <a:ext cx="3653344" cy="2951798"/>
          </a:xfrm>
          <a:prstGeom prst="rect">
            <a:avLst/>
          </a:prstGeom>
        </p:spPr>
      </p:pic>
      <p:pic>
        <p:nvPicPr>
          <p:cNvPr id="16" name="Picture 15">
            <a:extLst>
              <a:ext uri="{FF2B5EF4-FFF2-40B4-BE49-F238E27FC236}">
                <a16:creationId xmlns:a16="http://schemas.microsoft.com/office/drawing/2014/main" id="{05387459-380A-41DF-9AB3-5E216960CDE5}"/>
              </a:ext>
            </a:extLst>
          </p:cNvPr>
          <p:cNvPicPr>
            <a:picLocks noChangeAspect="1"/>
          </p:cNvPicPr>
          <p:nvPr/>
        </p:nvPicPr>
        <p:blipFill>
          <a:blip r:embed="rId5"/>
          <a:stretch>
            <a:fillRect/>
          </a:stretch>
        </p:blipFill>
        <p:spPr>
          <a:xfrm>
            <a:off x="2341819" y="3689498"/>
            <a:ext cx="3754181" cy="2267048"/>
          </a:xfrm>
          <a:prstGeom prst="rect">
            <a:avLst/>
          </a:prstGeom>
        </p:spPr>
      </p:pic>
    </p:spTree>
    <p:extLst>
      <p:ext uri="{BB962C8B-B14F-4D97-AF65-F5344CB8AC3E}">
        <p14:creationId xmlns:p14="http://schemas.microsoft.com/office/powerpoint/2010/main" val="270216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2001-50C3-4027-8023-793E24D69B9F}"/>
              </a:ext>
            </a:extLst>
          </p:cNvPr>
          <p:cNvSpPr>
            <a:spLocks noGrp="1"/>
          </p:cNvSpPr>
          <p:nvPr>
            <p:ph type="title"/>
          </p:nvPr>
        </p:nvSpPr>
        <p:spPr/>
        <p:txBody>
          <a:bodyPr/>
          <a:lstStyle/>
          <a:p>
            <a:r>
              <a:rPr lang="en-US" dirty="0"/>
              <a:t>Image features</a:t>
            </a:r>
          </a:p>
        </p:txBody>
      </p:sp>
      <p:sp>
        <p:nvSpPr>
          <p:cNvPr id="3" name="Content Placeholder 2">
            <a:extLst>
              <a:ext uri="{FF2B5EF4-FFF2-40B4-BE49-F238E27FC236}">
                <a16:creationId xmlns:a16="http://schemas.microsoft.com/office/drawing/2014/main" id="{8F28D377-661C-4A90-BF23-E7800934B776}"/>
              </a:ext>
            </a:extLst>
          </p:cNvPr>
          <p:cNvSpPr>
            <a:spLocks noGrp="1"/>
          </p:cNvSpPr>
          <p:nvPr>
            <p:ph idx="1"/>
          </p:nvPr>
        </p:nvSpPr>
        <p:spPr>
          <a:xfrm>
            <a:off x="567158" y="1177758"/>
            <a:ext cx="11007525" cy="4956824"/>
          </a:xfrm>
        </p:spPr>
        <p:txBody>
          <a:bodyPr/>
          <a:lstStyle/>
          <a:p>
            <a:pPr marL="457200" indent="-457200">
              <a:buFont typeface="Arial" panose="020B0604020202020204" pitchFamily="34" charset="0"/>
              <a:buChar char="•"/>
            </a:pPr>
            <a:r>
              <a:rPr lang="en-US" dirty="0"/>
              <a:t>We’ve been basically talking about </a:t>
            </a:r>
            <a:r>
              <a:rPr lang="en-US" dirty="0">
                <a:solidFill>
                  <a:srgbClr val="C00000"/>
                </a:solidFill>
              </a:rPr>
              <a:t>detecting features in images</a:t>
            </a:r>
            <a:r>
              <a:rPr lang="en-US" dirty="0"/>
              <a:t>, in a very naïve way.</a:t>
            </a:r>
          </a:p>
          <a:p>
            <a:pPr marL="457200" indent="-457200">
              <a:buFont typeface="Arial" panose="020B0604020202020204" pitchFamily="34" charset="0"/>
              <a:buChar char="•"/>
            </a:pPr>
            <a:r>
              <a:rPr lang="en-US" dirty="0"/>
              <a:t>Researchers built multiple computer vision techniques to deal with these issues: SIFT, FAST, SURF, BRIEF, etc.</a:t>
            </a:r>
          </a:p>
          <a:p>
            <a:pPr marL="457200" indent="-457200">
              <a:buFont typeface="Arial" panose="020B0604020202020204" pitchFamily="34" charset="0"/>
              <a:buChar char="•"/>
            </a:pPr>
            <a:r>
              <a:rPr lang="en-US" dirty="0"/>
              <a:t>However, similar problems arose: the detectors where either too general or too over-engineered. Humans were designing these feature detectors, and that made them either too simple or hard to generalize.</a:t>
            </a:r>
          </a:p>
          <a:p>
            <a:endParaRPr lang="en-US" dirty="0"/>
          </a:p>
        </p:txBody>
      </p:sp>
      <p:sp>
        <p:nvSpPr>
          <p:cNvPr id="4" name="Slide Number Placeholder 3">
            <a:extLst>
              <a:ext uri="{FF2B5EF4-FFF2-40B4-BE49-F238E27FC236}">
                <a16:creationId xmlns:a16="http://schemas.microsoft.com/office/drawing/2014/main" id="{F2DD2A6B-4EB6-43A0-AC3C-5B2F56F4F477}"/>
              </a:ext>
            </a:extLst>
          </p:cNvPr>
          <p:cNvSpPr>
            <a:spLocks noGrp="1"/>
          </p:cNvSpPr>
          <p:nvPr>
            <p:ph type="sldNum" sz="quarter" idx="12"/>
          </p:nvPr>
        </p:nvSpPr>
        <p:spPr/>
        <p:txBody>
          <a:bodyPr/>
          <a:lstStyle/>
          <a:p>
            <a:fld id="{AD29F1E6-0A42-6342-8A19-FA364A33AB30}" type="slidenum">
              <a:rPr lang="en-US" smtClean="0"/>
              <a:t>8</a:t>
            </a:fld>
            <a:endParaRPr lang="en-US"/>
          </a:p>
        </p:txBody>
      </p:sp>
      <p:pic>
        <p:nvPicPr>
          <p:cNvPr id="6" name="Picture 5">
            <a:extLst>
              <a:ext uri="{FF2B5EF4-FFF2-40B4-BE49-F238E27FC236}">
                <a16:creationId xmlns:a16="http://schemas.microsoft.com/office/drawing/2014/main" id="{A97FF8AD-2C7F-4126-90A9-2D703D4C8C8A}"/>
              </a:ext>
            </a:extLst>
          </p:cNvPr>
          <p:cNvPicPr>
            <a:picLocks noChangeAspect="1"/>
          </p:cNvPicPr>
          <p:nvPr/>
        </p:nvPicPr>
        <p:blipFill>
          <a:blip r:embed="rId2"/>
          <a:stretch>
            <a:fillRect/>
          </a:stretch>
        </p:blipFill>
        <p:spPr>
          <a:xfrm>
            <a:off x="6703737" y="4563985"/>
            <a:ext cx="3656693" cy="1754070"/>
          </a:xfrm>
          <a:prstGeom prst="rect">
            <a:avLst/>
          </a:prstGeom>
        </p:spPr>
      </p:pic>
      <p:pic>
        <p:nvPicPr>
          <p:cNvPr id="8" name="Picture 7">
            <a:extLst>
              <a:ext uri="{FF2B5EF4-FFF2-40B4-BE49-F238E27FC236}">
                <a16:creationId xmlns:a16="http://schemas.microsoft.com/office/drawing/2014/main" id="{C34E630C-BA58-4AE7-88C7-ADB8897ABB5C}"/>
              </a:ext>
            </a:extLst>
          </p:cNvPr>
          <p:cNvPicPr>
            <a:picLocks noChangeAspect="1"/>
          </p:cNvPicPr>
          <p:nvPr/>
        </p:nvPicPr>
        <p:blipFill>
          <a:blip r:embed="rId3"/>
          <a:stretch>
            <a:fillRect/>
          </a:stretch>
        </p:blipFill>
        <p:spPr>
          <a:xfrm>
            <a:off x="1835268" y="4563985"/>
            <a:ext cx="3871051" cy="1754070"/>
          </a:xfrm>
          <a:prstGeom prst="rect">
            <a:avLst/>
          </a:prstGeom>
        </p:spPr>
      </p:pic>
      <p:sp>
        <p:nvSpPr>
          <p:cNvPr id="9" name="TextBox 8">
            <a:extLst>
              <a:ext uri="{FF2B5EF4-FFF2-40B4-BE49-F238E27FC236}">
                <a16:creationId xmlns:a16="http://schemas.microsoft.com/office/drawing/2014/main" id="{B35F3999-F75E-433E-A5F7-51063E3931BA}"/>
              </a:ext>
            </a:extLst>
          </p:cNvPr>
          <p:cNvSpPr txBox="1"/>
          <p:nvPr/>
        </p:nvSpPr>
        <p:spPr>
          <a:xfrm>
            <a:off x="10566400" y="4951283"/>
            <a:ext cx="1340091" cy="923330"/>
          </a:xfrm>
          <a:prstGeom prst="rect">
            <a:avLst/>
          </a:prstGeom>
          <a:noFill/>
        </p:spPr>
        <p:txBody>
          <a:bodyPr wrap="square" rtlCol="0">
            <a:spAutoFit/>
          </a:bodyPr>
          <a:lstStyle/>
          <a:p>
            <a:r>
              <a:rPr lang="en-US" dirty="0"/>
              <a:t>FAST corner detection algorithm</a:t>
            </a:r>
          </a:p>
        </p:txBody>
      </p:sp>
      <p:sp>
        <p:nvSpPr>
          <p:cNvPr id="10" name="TextBox 9">
            <a:extLst>
              <a:ext uri="{FF2B5EF4-FFF2-40B4-BE49-F238E27FC236}">
                <a16:creationId xmlns:a16="http://schemas.microsoft.com/office/drawing/2014/main" id="{7DFC1B2E-2D57-4CB2-898E-6E3322C39A05}"/>
              </a:ext>
            </a:extLst>
          </p:cNvPr>
          <p:cNvSpPr txBox="1"/>
          <p:nvPr/>
        </p:nvSpPr>
        <p:spPr>
          <a:xfrm>
            <a:off x="534241" y="4980971"/>
            <a:ext cx="1340091" cy="646331"/>
          </a:xfrm>
          <a:prstGeom prst="rect">
            <a:avLst/>
          </a:prstGeom>
          <a:noFill/>
        </p:spPr>
        <p:txBody>
          <a:bodyPr wrap="square" rtlCol="0">
            <a:spAutoFit/>
          </a:bodyPr>
          <a:lstStyle/>
          <a:p>
            <a:r>
              <a:rPr lang="en-US" dirty="0"/>
              <a:t>SIFT feature descriptor</a:t>
            </a:r>
          </a:p>
        </p:txBody>
      </p:sp>
    </p:spTree>
    <p:extLst>
      <p:ext uri="{BB962C8B-B14F-4D97-AF65-F5344CB8AC3E}">
        <p14:creationId xmlns:p14="http://schemas.microsoft.com/office/powerpoint/2010/main" val="9039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B9C03-BAF3-4428-8B2B-527EAB2B9E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5517EE-D9E5-43C1-85BF-BF44F4660DC9}"/>
              </a:ext>
            </a:extLst>
          </p:cNvPr>
          <p:cNvSpPr>
            <a:spLocks noGrp="1"/>
          </p:cNvSpPr>
          <p:nvPr>
            <p:ph idx="1"/>
          </p:nvPr>
        </p:nvSpPr>
        <p:spPr>
          <a:xfrm>
            <a:off x="613458" y="1177758"/>
            <a:ext cx="10949651" cy="5037847"/>
          </a:xfrm>
        </p:spPr>
        <p:txBody>
          <a:bodyPr/>
          <a:lstStyle/>
          <a:p>
            <a:pPr marL="457200" indent="-457200">
              <a:buFont typeface="Arial" panose="020B0604020202020204" pitchFamily="34" charset="0"/>
              <a:buChar char="•"/>
            </a:pPr>
            <a:r>
              <a:rPr lang="en-US" dirty="0"/>
              <a:t>What if we </a:t>
            </a:r>
            <a:r>
              <a:rPr lang="en-US" dirty="0">
                <a:solidFill>
                  <a:srgbClr val="C00000"/>
                </a:solidFill>
              </a:rPr>
              <a:t>learned the features to detect</a:t>
            </a:r>
            <a:r>
              <a:rPr lang="en-US" dirty="0"/>
              <a:t>? </a:t>
            </a:r>
          </a:p>
          <a:p>
            <a:pPr marL="457200" indent="-457200">
              <a:buFont typeface="Arial" panose="020B0604020202020204" pitchFamily="34" charset="0"/>
              <a:buChar char="•"/>
            </a:pPr>
            <a:r>
              <a:rPr lang="en-US" dirty="0"/>
              <a:t>We need a system that can do Representation Learning (or Feature Learning).</a:t>
            </a:r>
          </a:p>
          <a:p>
            <a:pPr marL="457200" indent="-457200">
              <a:buFont typeface="Arial" panose="020B0604020202020204" pitchFamily="34" charset="0"/>
              <a:buChar char="•"/>
            </a:pPr>
            <a:endParaRPr lang="en-US" sz="1400" dirty="0"/>
          </a:p>
          <a:p>
            <a:r>
              <a:rPr lang="en-US" dirty="0">
                <a:solidFill>
                  <a:srgbClr val="C00000"/>
                </a:solidFill>
              </a:rPr>
              <a:t>Representation Learning: </a:t>
            </a:r>
            <a:r>
              <a:rPr lang="en-US" dirty="0"/>
              <a:t>technique that allows a system to automatically find relevant features for a given task. Replaces manual feature engineering.</a:t>
            </a:r>
          </a:p>
          <a:p>
            <a:endParaRPr lang="en-US" sz="1400" dirty="0"/>
          </a:p>
          <a:p>
            <a:r>
              <a:rPr lang="en-US" dirty="0"/>
              <a:t>Multiple techniques for this: </a:t>
            </a:r>
          </a:p>
          <a:p>
            <a:pPr marL="1200120" lvl="1" indent="-457200">
              <a:buFont typeface="Arial" panose="020B0604020202020204" pitchFamily="34" charset="0"/>
              <a:buChar char="•"/>
            </a:pPr>
            <a:r>
              <a:rPr lang="en-US" dirty="0"/>
              <a:t>Unsupervised (K-means, PCA, …).</a:t>
            </a:r>
          </a:p>
          <a:p>
            <a:pPr marL="1200120" lvl="1" indent="-457200">
              <a:buFont typeface="Arial" panose="020B0604020202020204" pitchFamily="34" charset="0"/>
              <a:buChar char="•"/>
            </a:pPr>
            <a:r>
              <a:rPr lang="en-US" dirty="0"/>
              <a:t>Supervised (Sup. Dictionary learning, </a:t>
            </a:r>
            <a:r>
              <a:rPr lang="en-US" dirty="0">
                <a:solidFill>
                  <a:srgbClr val="C00000"/>
                </a:solidFill>
              </a:rPr>
              <a:t>Neural Networks!</a:t>
            </a:r>
            <a:r>
              <a:rPr lang="en-US" dirty="0"/>
              <a:t>)</a:t>
            </a:r>
          </a:p>
          <a:p>
            <a:endParaRPr lang="en-US" dirty="0"/>
          </a:p>
        </p:txBody>
      </p:sp>
      <p:sp>
        <p:nvSpPr>
          <p:cNvPr id="4" name="Slide Number Placeholder 3">
            <a:extLst>
              <a:ext uri="{FF2B5EF4-FFF2-40B4-BE49-F238E27FC236}">
                <a16:creationId xmlns:a16="http://schemas.microsoft.com/office/drawing/2014/main" id="{15EEDD3E-19AA-4978-AADD-E5CFBEF9408A}"/>
              </a:ext>
            </a:extLst>
          </p:cNvPr>
          <p:cNvSpPr>
            <a:spLocks noGrp="1"/>
          </p:cNvSpPr>
          <p:nvPr>
            <p:ph type="sldNum" sz="quarter" idx="12"/>
          </p:nvPr>
        </p:nvSpPr>
        <p:spPr/>
        <p:txBody>
          <a:bodyPr/>
          <a:lstStyle/>
          <a:p>
            <a:fld id="{AD29F1E6-0A42-6342-8A19-FA364A33AB30}" type="slidenum">
              <a:rPr lang="en-US" smtClean="0"/>
              <a:t>9</a:t>
            </a:fld>
            <a:endParaRPr lang="en-US"/>
          </a:p>
        </p:txBody>
      </p:sp>
    </p:spTree>
    <p:extLst>
      <p:ext uri="{BB962C8B-B14F-4D97-AF65-F5344CB8AC3E}">
        <p14:creationId xmlns:p14="http://schemas.microsoft.com/office/powerpoint/2010/main" val="219423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40000"/>
            <a:lumOff val="60000"/>
          </a:schemeClr>
        </a:solidFill>
        <a:ln>
          <a:solidFill>
            <a:schemeClr val="bg1"/>
          </a:solidFill>
        </a:ln>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ection1" id="{8B278A5C-9171-4A2F-A1EB-343972196E8D}" vid="{5057EED4-276A-4660-BA67-55B720D257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30822</TotalTime>
  <Words>3336</Words>
  <Application>Microsoft Office PowerPoint</Application>
  <PresentationFormat>Widescreen</PresentationFormat>
  <Paragraphs>495</Paragraphs>
  <Slides>68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Arial</vt:lpstr>
      <vt:lpstr>Calibri</vt:lpstr>
      <vt:lpstr>Cambria Math</vt:lpstr>
      <vt:lpstr>Karla</vt:lpstr>
      <vt:lpstr>GEC_template</vt:lpstr>
      <vt:lpstr>Advanced Section #8:  Neural Networks for Image Analysis </vt:lpstr>
      <vt:lpstr>Outline</vt:lpstr>
      <vt:lpstr>Image analysis – why neural networks?</vt:lpstr>
      <vt:lpstr>Cases can be a bit more complex…</vt:lpstr>
      <vt:lpstr>Now what?</vt:lpstr>
      <vt:lpstr>PowerPoint Presentation</vt:lpstr>
      <vt:lpstr>We need to be able to deal with these cases.</vt:lpstr>
      <vt:lpstr>Image features</vt:lpstr>
      <vt:lpstr>PowerPoint Presentation</vt:lpstr>
      <vt:lpstr>MultiLayer Perceptron</vt:lpstr>
      <vt:lpstr>Perceptron to MLP</vt:lpstr>
      <vt:lpstr>Main advantages of MLP</vt:lpstr>
      <vt:lpstr>Combatting overfitting: Dropout</vt:lpstr>
      <vt:lpstr>Multilayer perceptron - visualization</vt:lpstr>
      <vt:lpstr>Drawbacks</vt:lpstr>
      <vt:lpstr>Drawbacks</vt:lpstr>
      <vt:lpstr>Drawbacks</vt:lpstr>
      <vt:lpstr>Drawbacks</vt:lpstr>
      <vt:lpstr>Convolutional Neural Networks</vt:lpstr>
      <vt:lpstr>Basics of CNNs</vt:lpstr>
      <vt:lpstr>Basics of CNNs</vt:lpstr>
      <vt:lpstr>Convolution and cross-correlation</vt:lpstr>
      <vt:lpstr>Convolutions – step by step</vt:lpstr>
      <vt:lpstr>Convolutions – another example</vt:lpstr>
      <vt:lpstr>Convolutions – 3D input</vt:lpstr>
      <vt:lpstr>Convolutions – what happens at the edges?</vt:lpstr>
      <vt:lpstr>Padding</vt:lpstr>
      <vt:lpstr>Convolutional layers</vt:lpstr>
      <vt:lpstr>PowerPoint Presentation</vt:lpstr>
      <vt:lpstr>Why does this make sense?</vt:lpstr>
      <vt:lpstr>PowerPoint Presentation</vt:lpstr>
      <vt:lpstr>PowerPoint Presentation</vt:lpstr>
      <vt:lpstr>Introducing ReLU</vt:lpstr>
      <vt:lpstr>Convolutional layer so far</vt:lpstr>
      <vt:lpstr>Building a CNN</vt:lpstr>
      <vt:lpstr>Building a CNN</vt:lpstr>
      <vt:lpstr>Building a CNN</vt:lpstr>
      <vt:lpstr>Building a CNN</vt:lpstr>
      <vt:lpstr>Building a CNN</vt:lpstr>
      <vt:lpstr>Building a CNN</vt:lpstr>
      <vt:lpstr>Fully built CNN (VGG)</vt:lpstr>
      <vt:lpstr>What do they learn?</vt:lpstr>
      <vt:lpstr>PowerPoint Presentation</vt:lpstr>
      <vt:lpstr>Examples</vt:lpstr>
      <vt:lpstr>Examples</vt:lpstr>
      <vt:lpstr>PowerPoint Presentation</vt:lpstr>
      <vt:lpstr>Building your own image classifier</vt:lpstr>
      <vt:lpstr>Machine Learning libraries</vt:lpstr>
      <vt:lpstr>Keras</vt:lpstr>
      <vt:lpstr>Keras Guiding principles</vt:lpstr>
      <vt:lpstr>Different ways to build our image classifier</vt:lpstr>
      <vt:lpstr>Compiling and training a model</vt:lpstr>
      <vt:lpstr>Evolution of CNNs</vt:lpstr>
      <vt:lpstr>Initial ideas</vt:lpstr>
      <vt:lpstr>LeNet</vt:lpstr>
      <vt:lpstr>AlexNet</vt:lpstr>
      <vt:lpstr>ZFNet</vt:lpstr>
      <vt:lpstr>VGG</vt:lpstr>
      <vt:lpstr>GoogLeNet (Inception-v1)</vt:lpstr>
      <vt:lpstr>ResNet</vt:lpstr>
      <vt:lpstr>ResNet</vt:lpstr>
      <vt:lpstr>DenseNet</vt:lpstr>
      <vt:lpstr>DenseNet</vt:lpstr>
      <vt:lpstr>MobileNet</vt:lpstr>
      <vt:lpstr>Beyond</vt:lpstr>
      <vt:lpstr>The world of image analysis</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Section #1:  Linear Algebra and Hypothesis Testing  (The Short Version)</dc:title>
  <dc:creator>William Claybaugh</dc:creator>
  <cp:lastModifiedBy>Camilo Fosco</cp:lastModifiedBy>
  <cp:revision>541</cp:revision>
  <cp:lastPrinted>2018-06-25T15:52:14Z</cp:lastPrinted>
  <dcterms:created xsi:type="dcterms:W3CDTF">2018-09-10T00:54:50Z</dcterms:created>
  <dcterms:modified xsi:type="dcterms:W3CDTF">2018-11-14T21:36:56Z</dcterms:modified>
</cp:coreProperties>
</file>